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1"/>
  </p:notesMasterIdLst>
  <p:handoutMasterIdLst>
    <p:handoutMasterId r:id="rId52"/>
  </p:handoutMasterIdLst>
  <p:sldIdLst>
    <p:sldId id="325" r:id="rId2"/>
    <p:sldId id="519" r:id="rId3"/>
    <p:sldId id="518" r:id="rId4"/>
    <p:sldId id="431" r:id="rId5"/>
    <p:sldId id="432" r:id="rId6"/>
    <p:sldId id="475" r:id="rId7"/>
    <p:sldId id="521" r:id="rId8"/>
    <p:sldId id="523" r:id="rId9"/>
    <p:sldId id="522" r:id="rId10"/>
    <p:sldId id="524" r:id="rId11"/>
    <p:sldId id="526" r:id="rId12"/>
    <p:sldId id="527" r:id="rId13"/>
    <p:sldId id="528" r:id="rId14"/>
    <p:sldId id="529" r:id="rId15"/>
    <p:sldId id="530" r:id="rId16"/>
    <p:sldId id="531" r:id="rId17"/>
    <p:sldId id="532" r:id="rId18"/>
    <p:sldId id="533" r:id="rId19"/>
    <p:sldId id="534" r:id="rId20"/>
    <p:sldId id="535" r:id="rId21"/>
    <p:sldId id="536" r:id="rId22"/>
    <p:sldId id="537" r:id="rId23"/>
    <p:sldId id="538" r:id="rId24"/>
    <p:sldId id="539" r:id="rId25"/>
    <p:sldId id="540" r:id="rId26"/>
    <p:sldId id="541" r:id="rId27"/>
    <p:sldId id="542" r:id="rId28"/>
    <p:sldId id="543" r:id="rId29"/>
    <p:sldId id="544" r:id="rId30"/>
    <p:sldId id="545" r:id="rId31"/>
    <p:sldId id="546" r:id="rId32"/>
    <p:sldId id="547" r:id="rId33"/>
    <p:sldId id="548" r:id="rId34"/>
    <p:sldId id="549" r:id="rId35"/>
    <p:sldId id="550" r:id="rId36"/>
    <p:sldId id="551" r:id="rId37"/>
    <p:sldId id="553" r:id="rId38"/>
    <p:sldId id="554" r:id="rId39"/>
    <p:sldId id="552" r:id="rId40"/>
    <p:sldId id="555" r:id="rId41"/>
    <p:sldId id="556" r:id="rId42"/>
    <p:sldId id="557" r:id="rId43"/>
    <p:sldId id="558" r:id="rId44"/>
    <p:sldId id="559" r:id="rId45"/>
    <p:sldId id="560" r:id="rId46"/>
    <p:sldId id="561" r:id="rId47"/>
    <p:sldId id="562" r:id="rId48"/>
    <p:sldId id="563" r:id="rId49"/>
    <p:sldId id="339" r:id="rId50"/>
  </p:sldIdLst>
  <p:sldSz cx="9144000" cy="6858000" type="screen4x3"/>
  <p:notesSz cx="6794500" cy="9931400"/>
  <p:custDataLst>
    <p:tags r:id="rId53"/>
  </p:custDataLst>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guide id="3"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3888"/>
    <a:srgbClr val="003300"/>
    <a:srgbClr val="FFFF66"/>
    <a:srgbClr val="C3DFFD"/>
    <a:srgbClr val="6BAFF9"/>
    <a:srgbClr val="0C4A82"/>
    <a:srgbClr val="D9F5FF"/>
    <a:srgbClr val="FFFFFF"/>
    <a:srgbClr val="77AFED"/>
    <a:srgbClr val="71D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5" autoAdjust="0"/>
    <p:restoredTop sz="93768" autoAdjust="0"/>
  </p:normalViewPr>
  <p:slideViewPr>
    <p:cSldViewPr>
      <p:cViewPr varScale="1">
        <p:scale>
          <a:sx n="109" d="100"/>
          <a:sy n="109" d="100"/>
        </p:scale>
        <p:origin x="1296" y="108"/>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notesViewPr>
    <p:cSldViewPr>
      <p:cViewPr varScale="1">
        <p:scale>
          <a:sx n="42" d="100"/>
          <a:sy n="42" d="100"/>
        </p:scale>
        <p:origin x="-2172" y="-114"/>
      </p:cViewPr>
      <p:guideLst>
        <p:guide orient="horz" pos="3128"/>
        <p:guide pos="214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4813"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AD39ECA4-778B-4023-AAAF-9E790E36D8B5}" type="datetimeFigureOut">
              <a:rPr lang="ru-RU" smtClean="0"/>
              <a:pPr/>
              <a:t>05.10.2017</a:t>
            </a:fld>
            <a:endParaRPr lang="ru-RU"/>
          </a:p>
        </p:txBody>
      </p:sp>
      <p:sp>
        <p:nvSpPr>
          <p:cNvPr id="4" name="Нижний колонтитул 3"/>
          <p:cNvSpPr>
            <a:spLocks noGrp="1"/>
          </p:cNvSpPr>
          <p:nvPr>
            <p:ph type="ftr" sz="quarter" idx="2"/>
          </p:nvPr>
        </p:nvSpPr>
        <p:spPr>
          <a:xfrm>
            <a:off x="1" y="9432925"/>
            <a:ext cx="2944813" cy="496888"/>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0F2110EE-9AA0-4940-BCDC-083A180FF9CA}" type="slidenum">
              <a:rPr lang="ru-RU" smtClean="0"/>
              <a:pPr/>
              <a:t>‹#›</a:t>
            </a:fld>
            <a:endParaRPr lang="ru-RU"/>
          </a:p>
        </p:txBody>
      </p:sp>
    </p:spTree>
    <p:extLst>
      <p:ext uri="{BB962C8B-B14F-4D97-AF65-F5344CB8AC3E}">
        <p14:creationId xmlns:p14="http://schemas.microsoft.com/office/powerpoint/2010/main" val="2630298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4283" cy="49657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48646" y="0"/>
            <a:ext cx="2944283" cy="49657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FBC0C06-AA8F-4C6E-AA2D-C2F508F4944E}" type="datetimeFigureOut">
              <a:rPr lang="ru-RU"/>
              <a:pPr>
                <a:defRPr/>
              </a:pPr>
              <a:t>05.10.2017</a:t>
            </a:fld>
            <a:endParaRPr lang="ru-RU"/>
          </a:p>
        </p:txBody>
      </p:sp>
      <p:sp>
        <p:nvSpPr>
          <p:cNvPr id="4" name="Образ слайда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451" y="4717416"/>
            <a:ext cx="5435600" cy="446913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1" y="9433106"/>
            <a:ext cx="2944283" cy="49657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48646" y="9433106"/>
            <a:ext cx="2944283" cy="49657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6489081-1EBA-476D-8153-29CA510C8600}" type="slidenum">
              <a:rPr lang="ru-RU"/>
              <a:pPr>
                <a:defRPr/>
              </a:pPr>
              <a:t>‹#›</a:t>
            </a:fld>
            <a:endParaRPr lang="ru-RU"/>
          </a:p>
        </p:txBody>
      </p:sp>
    </p:spTree>
    <p:extLst>
      <p:ext uri="{BB962C8B-B14F-4D97-AF65-F5344CB8AC3E}">
        <p14:creationId xmlns:p14="http://schemas.microsoft.com/office/powerpoint/2010/main" val="32074561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bwMode="auto">
          <a:noFill/>
          <a:ln>
            <a:solidFill>
              <a:srgbClr val="000000"/>
            </a:solidFill>
            <a:miter lim="800000"/>
            <a:headEnd/>
            <a:tailEnd/>
          </a:ln>
        </p:spPr>
      </p:sp>
      <p:sp>
        <p:nvSpPr>
          <p:cNvPr id="1843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smtClean="0"/>
          </a:p>
        </p:txBody>
      </p:sp>
    </p:spTree>
    <p:extLst>
      <p:ext uri="{BB962C8B-B14F-4D97-AF65-F5344CB8AC3E}">
        <p14:creationId xmlns:p14="http://schemas.microsoft.com/office/powerpoint/2010/main" val="3110156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884326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smtClean="0"/>
          </a:p>
        </p:txBody>
      </p:sp>
    </p:spTree>
    <p:extLst>
      <p:ext uri="{BB962C8B-B14F-4D97-AF65-F5344CB8AC3E}">
        <p14:creationId xmlns:p14="http://schemas.microsoft.com/office/powerpoint/2010/main" val="250790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dirty="0" smtClean="0"/>
          </a:p>
        </p:txBody>
      </p:sp>
    </p:spTree>
    <p:extLst>
      <p:ext uri="{BB962C8B-B14F-4D97-AF65-F5344CB8AC3E}">
        <p14:creationId xmlns:p14="http://schemas.microsoft.com/office/powerpoint/2010/main" val="3172220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76C5BAB-E788-48A3-8CA6-83BA8593D985}" type="datetime1">
              <a:rPr lang="ru-RU"/>
              <a:pPr>
                <a:defRPr/>
              </a:pPr>
              <a:t>05.10.2017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EA23A48-AB0D-4F81-B01C-7A698ADFFEB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DC31077-0795-482C-A671-E78BE14E506A}" type="datetime1">
              <a:rPr lang="ru-RU"/>
              <a:pPr>
                <a:defRPr/>
              </a:pPr>
              <a:t>05.10.2017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178036D-B8BF-44A6-9FC5-88EA190F730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6BFF67E-20D8-4D53-A245-567138F73CAE}" type="datetime1">
              <a:rPr lang="ru-RU"/>
              <a:pPr>
                <a:defRPr/>
              </a:pPr>
              <a:t>05.10.2017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18E7161-B251-4F9E-92CF-B3EF319B99C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8F04CB4-EF62-4FB8-9678-184756399BE5}" type="datetime1">
              <a:rPr lang="ru-RU"/>
              <a:pPr>
                <a:defRPr/>
              </a:pPr>
              <a:t>05.10.2017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17D8907-E873-4660-B991-692015E76FE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81575D3D-0D0A-4B48-86A6-B4561B31DFD5}" type="datetime1">
              <a:rPr lang="ru-RU"/>
              <a:pPr>
                <a:defRPr/>
              </a:pPr>
              <a:t>05.10.2017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E60E8A8-782F-4C82-B424-5DD6F8CF6EC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4B24CDC-BC91-4399-A7D5-6F88A2FC368D}" type="datetime1">
              <a:rPr lang="ru-RU"/>
              <a:pPr>
                <a:defRPr/>
              </a:pPr>
              <a:t>05.10.2017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09FF6AF-FE5D-4241-A3B4-16195F5C155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3B0C1E2-414D-4B01-9DE1-3C1ACE5F3760}" type="datetime1">
              <a:rPr lang="ru-RU"/>
              <a:pPr>
                <a:defRPr/>
              </a:pPr>
              <a:t>05.10.2017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6F06FD7-1C0A-4DBA-BB2B-56AE93B5391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93D0A8B-6D93-45DF-AAE4-C6C53CE836AF}" type="datetime1">
              <a:rPr lang="ru-RU"/>
              <a:pPr>
                <a:defRPr/>
              </a:pPr>
              <a:t>05.10.2017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E4F291D-FDF4-4EB9-9B49-68F3109C9F8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126CA3A-2287-4AED-8554-87C4504490B0}" type="datetime1">
              <a:rPr lang="ru-RU"/>
              <a:pPr>
                <a:defRPr/>
              </a:pPr>
              <a:t>05.10.2017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9CD2F9B-E7D4-4F72-B898-0E92BF1F346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BC9390E-34DF-4F44-A6C2-35EE467A83FF}" type="datetime1">
              <a:rPr lang="ru-RU"/>
              <a:pPr>
                <a:defRPr/>
              </a:pPr>
              <a:t>05.10.2017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D1C0223-B4E3-4743-82FE-FECD4A3B1743}"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0D19DD0-EAC8-4C0C-987A-E1B0198979C6}" type="datetime1">
              <a:rPr lang="ru-RU"/>
              <a:pPr>
                <a:defRPr/>
              </a:pPr>
              <a:t>05.10.2017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269680E-1DCB-4C85-81B1-39545228B96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AA85479-5147-4883-9449-FAD72CFBB39A}" type="datetime1">
              <a:rPr lang="ru-RU"/>
              <a:pPr>
                <a:defRPr/>
              </a:pPr>
              <a:t>05.10.2017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4951D45-C03B-4005-9B31-1AB2A6D9471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notesSlide" Target="../notesSlides/notesSlide20.xml"/><Relationship Id="rId7"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4.png"/><Relationship Id="rId9"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economy.gov.ru/wps/wcm/connect/b33f7f43-fa02-44b5-bb34-b30a0948b53b/0000_2.docx?MOD=AJPERES&amp;CACHEID=b33f7f43-fa02-44b5-bb34-b30a0948b53b" TargetMode="External"/><Relationship Id="rId13" Type="http://schemas.openxmlformats.org/officeDocument/2006/relationships/hyperlink" Target="http://economy.gov.ru/wps/wcm/connect/ff2a8038-a0d9-4e2b-a883-16187e4e648a/201727062.docx?MOD=AJPERES&amp;CACHEID=ff2a8038-a0d9-4e2b-a883-16187e4e648a" TargetMode="External"/><Relationship Id="rId3" Type="http://schemas.openxmlformats.org/officeDocument/2006/relationships/image" Target="../media/image2.png"/><Relationship Id="rId7" Type="http://schemas.openxmlformats.org/officeDocument/2006/relationships/hyperlink" Target="http://economy.gov.ru/wps/wcm/connect/592be870-1b1a-46ad-8c91-5faddfceddc8/00117072017.docx?MOD=AJPERES&amp;CACHEID=592be870-1b1a-46ad-8c91-5faddfceddc8" TargetMode="External"/><Relationship Id="rId12" Type="http://schemas.openxmlformats.org/officeDocument/2006/relationships/hyperlink" Target="http://economy.gov.ru/wps/wcm/connect/2e112613-0a93-43c7-9537-b6d8632c4a16/201727061.docx?MOD=AJPERES&amp;CACHEID=2e112613-0a93-43c7-9537-b6d8632c4a16"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economy.gov.ru/minec/activity/sections/corpmanagment/activity/2017090601" TargetMode="External"/><Relationship Id="rId11" Type="http://schemas.openxmlformats.org/officeDocument/2006/relationships/hyperlink" Target="http://economy.gov.ru/wps/wcm/connect/2051189e-506f-4c1e-93d0-54e9d6fa4886/2017200601.docx?MOD=AJPERES&amp;CACHEID=2051189e-506f-4c1e-93d0-54e9d6fa4886" TargetMode="External"/><Relationship Id="rId5" Type="http://schemas.openxmlformats.org/officeDocument/2006/relationships/image" Target="../media/image4.png"/><Relationship Id="rId10" Type="http://schemas.openxmlformats.org/officeDocument/2006/relationships/hyperlink" Target="http://economy.gov.ru/wps/wcm/connect/87b068e5-f915-42da-9c4c-10303e04cf04/0000_4.docx?MOD=AJPERES&amp;CACHEID=87b068e5-f915-42da-9c4c-10303e04cf04" TargetMode="External"/><Relationship Id="rId4" Type="http://schemas.openxmlformats.org/officeDocument/2006/relationships/image" Target="../media/image3.png"/><Relationship Id="rId9" Type="http://schemas.openxmlformats.org/officeDocument/2006/relationships/hyperlink" Target="http://economy.gov.ru/wps/wcm/connect/e508cc39-a298-49b8-a225-ba0496a4ddf7/000317072017.docx?MOD=AJPERES&amp;CACHEID=e508cc39-a298-49b8-a225-ba0496a4ddf7" TargetMode="External"/><Relationship Id="rId14" Type="http://schemas.openxmlformats.org/officeDocument/2006/relationships/hyperlink" Target="http://economy.gov.ru/wps/wcm/connect/60bd74a8-98bb-4c57-90a9-ffe261624918/201719091.pdf?MOD=AJPERES&amp;CACHEID=60bd74a8-98bb-4c57-90a9-ffe261624918"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notesSlide" Target="../notesSlides/notesSlide31.xml"/><Relationship Id="rId7"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4.png"/><Relationship Id="rId9"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430213" y="4149080"/>
            <a:ext cx="8713787" cy="1872208"/>
          </a:xfrm>
        </p:spPr>
        <p:txBody>
          <a:bodyPr/>
          <a:lstStyle/>
          <a:p>
            <a:pPr algn="l" eaLnBrk="1" hangingPunct="1"/>
            <a:r>
              <a:rPr lang="ru-RU" sz="2000" b="1" dirty="0" smtClean="0">
                <a:solidFill>
                  <a:srgbClr val="0C4A82"/>
                </a:solidFill>
                <a:latin typeface="Cambria" pitchFamily="18" charset="0"/>
              </a:rPr>
              <a:t>Докладчик: </a:t>
            </a:r>
            <a:br>
              <a:rPr lang="ru-RU" sz="2000" b="1" dirty="0" smtClean="0">
                <a:solidFill>
                  <a:srgbClr val="0C4A82"/>
                </a:solidFill>
                <a:latin typeface="Cambria" pitchFamily="18" charset="0"/>
              </a:rPr>
            </a:br>
            <a:r>
              <a:rPr lang="ru-RU" sz="2000" b="1" u="sng" dirty="0" smtClean="0">
                <a:solidFill>
                  <a:srgbClr val="0C4A82"/>
                </a:solidFill>
                <a:latin typeface="Cambria" pitchFamily="18" charset="0"/>
              </a:rPr>
              <a:t>Демчева А.Г.</a:t>
            </a:r>
            <a:r>
              <a:rPr lang="ru-RU" sz="2000" dirty="0" smtClean="0">
                <a:solidFill>
                  <a:srgbClr val="0C4A82"/>
                </a:solidFill>
                <a:latin typeface="Cambria" pitchFamily="18" charset="0"/>
              </a:rPr>
              <a:t> </a:t>
            </a:r>
            <a:r>
              <a:rPr lang="ru-RU" sz="2800" dirty="0" smtClean="0">
                <a:solidFill>
                  <a:srgbClr val="0C4A82"/>
                </a:solidFill>
                <a:latin typeface="Cambria" pitchFamily="18" charset="0"/>
              </a:rPr>
              <a:t/>
            </a:r>
            <a:br>
              <a:rPr lang="ru-RU" sz="2800" dirty="0" smtClean="0">
                <a:solidFill>
                  <a:srgbClr val="0C4A82"/>
                </a:solidFill>
                <a:latin typeface="Cambria" pitchFamily="18" charset="0"/>
              </a:rPr>
            </a:br>
            <a:r>
              <a:rPr lang="ru-RU" sz="1400" dirty="0" smtClean="0">
                <a:solidFill>
                  <a:srgbClr val="0C4A82"/>
                </a:solidFill>
                <a:latin typeface="Cambria" pitchFamily="18" charset="0"/>
              </a:rPr>
              <a:t>Генеральный директор СМАО, член Экспертного совета СМАО </a:t>
            </a:r>
            <a:r>
              <a:rPr lang="ru-RU" sz="2800" b="1" u="sng" dirty="0" smtClean="0">
                <a:solidFill>
                  <a:srgbClr val="0C4A82"/>
                </a:solidFill>
                <a:latin typeface="Cambria" pitchFamily="18" charset="0"/>
              </a:rPr>
              <a:t/>
            </a:r>
            <a:br>
              <a:rPr lang="ru-RU" sz="2800" b="1" u="sng" dirty="0" smtClean="0">
                <a:solidFill>
                  <a:srgbClr val="0C4A82"/>
                </a:solidFill>
                <a:latin typeface="Cambria" pitchFamily="18" charset="0"/>
              </a:rPr>
            </a:br>
            <a:endParaRPr lang="ru-RU" sz="1400" dirty="0" smtClean="0">
              <a:solidFill>
                <a:srgbClr val="0C4A82"/>
              </a:solidFill>
              <a:latin typeface="Cambria" pitchFamily="18" charset="0"/>
            </a:endParaRPr>
          </a:p>
        </p:txBody>
      </p:sp>
      <p:pic>
        <p:nvPicPr>
          <p:cNvPr id="2051" name="Рисунок 7" descr="разобранный кубик.gif"/>
          <p:cNvPicPr>
            <a:picLocks noChangeAspect="1"/>
          </p:cNvPicPr>
          <p:nvPr/>
        </p:nvPicPr>
        <p:blipFill>
          <a:blip r:embed="rId3" cstate="print"/>
          <a:srcRect/>
          <a:stretch>
            <a:fillRect/>
          </a:stretch>
        </p:blipFill>
        <p:spPr bwMode="auto">
          <a:xfrm>
            <a:off x="8316913" y="4508500"/>
            <a:ext cx="682625" cy="698500"/>
          </a:xfrm>
          <a:prstGeom prst="rect">
            <a:avLst/>
          </a:prstGeom>
          <a:noFill/>
          <a:ln w="9525">
            <a:noFill/>
            <a:miter lim="800000"/>
            <a:headEnd/>
            <a:tailEnd/>
          </a:ln>
        </p:spPr>
      </p:pic>
      <p:pic>
        <p:nvPicPr>
          <p:cNvPr id="2052" name="Рисунок 8" descr="собранный наполовину кубик.gif"/>
          <p:cNvPicPr>
            <a:picLocks noChangeAspect="1"/>
          </p:cNvPicPr>
          <p:nvPr/>
        </p:nvPicPr>
        <p:blipFill>
          <a:blip r:embed="rId4" cstate="print"/>
          <a:srcRect/>
          <a:stretch>
            <a:fillRect/>
          </a:stretch>
        </p:blipFill>
        <p:spPr bwMode="auto">
          <a:xfrm>
            <a:off x="8316913" y="5229225"/>
            <a:ext cx="682625" cy="711200"/>
          </a:xfrm>
          <a:prstGeom prst="rect">
            <a:avLst/>
          </a:prstGeom>
          <a:noFill/>
          <a:ln w="9525">
            <a:noFill/>
            <a:miter lim="800000"/>
            <a:headEnd/>
            <a:tailEnd/>
          </a:ln>
        </p:spPr>
      </p:pic>
      <p:pic>
        <p:nvPicPr>
          <p:cNvPr id="2053" name="Рисунок 9" descr="кубик СМАО.gif"/>
          <p:cNvPicPr>
            <a:picLocks noChangeAspect="1"/>
          </p:cNvPicPr>
          <p:nvPr/>
        </p:nvPicPr>
        <p:blipFill>
          <a:blip r:embed="rId5" cstate="print"/>
          <a:srcRect/>
          <a:stretch>
            <a:fillRect/>
          </a:stretch>
        </p:blipFill>
        <p:spPr bwMode="auto">
          <a:xfrm>
            <a:off x="8316913" y="6021388"/>
            <a:ext cx="685800" cy="692150"/>
          </a:xfrm>
          <a:prstGeom prst="rect">
            <a:avLst/>
          </a:prstGeom>
          <a:noFill/>
          <a:ln w="9525">
            <a:noFill/>
            <a:miter lim="800000"/>
            <a:headEnd/>
            <a:tailEnd/>
          </a:ln>
        </p:spPr>
      </p:pic>
      <p:pic>
        <p:nvPicPr>
          <p:cNvPr id="2054" name="Рисунок 7" descr="SMAO_new_logo.png"/>
          <p:cNvPicPr>
            <a:picLocks noChangeAspect="1"/>
          </p:cNvPicPr>
          <p:nvPr/>
        </p:nvPicPr>
        <p:blipFill>
          <a:blip r:embed="rId6" cstate="print"/>
          <a:srcRect/>
          <a:stretch>
            <a:fillRect/>
          </a:stretch>
        </p:blipFill>
        <p:spPr bwMode="auto">
          <a:xfrm>
            <a:off x="323850" y="260350"/>
            <a:ext cx="1800225" cy="947738"/>
          </a:xfrm>
          <a:prstGeom prst="rect">
            <a:avLst/>
          </a:prstGeom>
          <a:noFill/>
          <a:ln w="9525">
            <a:noFill/>
            <a:miter lim="800000"/>
            <a:headEnd/>
            <a:tailEnd/>
          </a:ln>
        </p:spPr>
      </p:pic>
      <p:sp>
        <p:nvSpPr>
          <p:cNvPr id="7" name="Заголовок 1"/>
          <p:cNvSpPr txBox="1">
            <a:spLocks/>
          </p:cNvSpPr>
          <p:nvPr/>
        </p:nvSpPr>
        <p:spPr bwMode="auto">
          <a:xfrm>
            <a:off x="331788" y="1493168"/>
            <a:ext cx="8713787" cy="2439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700" b="0" i="0" u="none" strike="noStrike" kern="1200" cap="none" spc="0" normalizeH="0" baseline="0" noProof="0" dirty="0" err="1" smtClean="0">
                <a:ln>
                  <a:noFill/>
                </a:ln>
                <a:solidFill>
                  <a:srgbClr val="0C4A82"/>
                </a:solidFill>
                <a:effectLst/>
                <a:uLnTx/>
                <a:uFillTx/>
                <a:latin typeface="Cambria" pitchFamily="18" charset="0"/>
                <a:ea typeface="+mj-ea"/>
                <a:cs typeface="+mj-cs"/>
              </a:rPr>
              <a:t>Вебинар</a:t>
            </a:r>
            <a:r>
              <a:rPr kumimoji="0" lang="ru-RU" sz="2700" b="0" i="0" u="none" strike="noStrike" kern="1200" cap="none" spc="0" normalizeH="0" baseline="0" noProof="0" dirty="0" smtClean="0">
                <a:ln>
                  <a:noFill/>
                </a:ln>
                <a:solidFill>
                  <a:srgbClr val="0C4A82"/>
                </a:solidFill>
                <a:effectLst/>
                <a:uLnTx/>
                <a:uFillTx/>
                <a:latin typeface="Cambria" pitchFamily="18" charset="0"/>
                <a:ea typeface="+mj-ea"/>
                <a:cs typeface="+mj-cs"/>
              </a:rPr>
              <a:t> для членов СМАО</a:t>
            </a:r>
          </a:p>
          <a:p>
            <a:pPr lvl="0" algn="ctr">
              <a:defRPr/>
            </a:pPr>
            <a:r>
              <a:rPr kumimoji="0" lang="ru-RU" sz="2700" b="0" i="0" u="none" strike="noStrike" kern="1200" cap="none" spc="0" normalizeH="0" baseline="0" noProof="0" dirty="0" smtClean="0">
                <a:ln>
                  <a:noFill/>
                </a:ln>
                <a:solidFill>
                  <a:srgbClr val="0C4A82"/>
                </a:solidFill>
                <a:effectLst/>
                <a:uLnTx/>
                <a:uFillTx/>
                <a:latin typeface="Cambria" pitchFamily="18" charset="0"/>
                <a:ea typeface="+mj-ea"/>
                <a:cs typeface="+mj-cs"/>
              </a:rPr>
              <a:t/>
            </a:r>
            <a:br>
              <a:rPr kumimoji="0" lang="ru-RU" sz="2700" b="0" i="0" u="none" strike="noStrike" kern="1200" cap="none" spc="0" normalizeH="0" baseline="0" noProof="0" dirty="0" smtClean="0">
                <a:ln>
                  <a:noFill/>
                </a:ln>
                <a:solidFill>
                  <a:srgbClr val="0C4A82"/>
                </a:solidFill>
                <a:effectLst/>
                <a:uLnTx/>
                <a:uFillTx/>
                <a:latin typeface="Cambria" pitchFamily="18" charset="0"/>
                <a:ea typeface="+mj-ea"/>
                <a:cs typeface="+mj-cs"/>
              </a:rPr>
            </a:br>
            <a:r>
              <a:rPr kumimoji="0" lang="ru-RU" sz="2700" b="1" i="0" u="none" strike="noStrike" kern="1200" cap="none" spc="0" normalizeH="0" baseline="0" noProof="0" dirty="0" smtClean="0">
                <a:ln>
                  <a:noFill/>
                </a:ln>
                <a:solidFill>
                  <a:srgbClr val="0C4A82"/>
                </a:solidFill>
                <a:effectLst/>
                <a:uLnTx/>
                <a:uFillTx/>
                <a:latin typeface="Cambria" pitchFamily="18" charset="0"/>
                <a:ea typeface="+mj-ea"/>
                <a:cs typeface="+mj-cs"/>
              </a:rPr>
              <a:t>«</a:t>
            </a:r>
            <a:r>
              <a:rPr lang="ru-RU" sz="2700" b="1" dirty="0" smtClean="0">
                <a:solidFill>
                  <a:srgbClr val="0C4A82"/>
                </a:solidFill>
                <a:latin typeface="Cambria" pitchFamily="18" charset="0"/>
              </a:rPr>
              <a:t>Подготовка к квалификационному экзамену в области оценочной деятельности по направлению «Оценка недвижимости» с учетом официально опубликованной информации</a:t>
            </a:r>
            <a:r>
              <a:rPr kumimoji="0" lang="ru-RU" sz="2700" b="1" i="0" u="none" strike="noStrike" kern="1200" cap="none" spc="0" normalizeH="0" baseline="0" noProof="0" dirty="0" smtClean="0">
                <a:ln>
                  <a:noFill/>
                </a:ln>
                <a:solidFill>
                  <a:srgbClr val="0C4A82"/>
                </a:solidFill>
                <a:effectLst/>
                <a:uLnTx/>
                <a:uFillTx/>
                <a:latin typeface="Cambria" pitchFamily="18" charset="0"/>
                <a:ea typeface="+mj-ea"/>
                <a:cs typeface="+mj-cs"/>
              </a:rPr>
              <a:t>»</a:t>
            </a:r>
            <a:endParaRPr kumimoji="0" lang="ru-RU" sz="2700" b="1" i="1" u="none" strike="noStrike" kern="1200" cap="none" spc="0" normalizeH="0" baseline="0" noProof="0" dirty="0" smtClean="0">
              <a:ln>
                <a:noFill/>
              </a:ln>
              <a:solidFill>
                <a:srgbClr val="0C4A82"/>
              </a:solidFill>
              <a:effectLst/>
              <a:uLnTx/>
              <a:uFillTx/>
              <a:latin typeface="Cambria" pitchFamily="18" charset="0"/>
              <a:ea typeface="+mj-ea"/>
              <a:cs typeface="+mj-cs"/>
            </a:endParaRPr>
          </a:p>
        </p:txBody>
      </p:sp>
      <p:sp>
        <p:nvSpPr>
          <p:cNvPr id="8" name="Заголовок 1"/>
          <p:cNvSpPr txBox="1">
            <a:spLocks/>
          </p:cNvSpPr>
          <p:nvPr/>
        </p:nvSpPr>
        <p:spPr bwMode="auto">
          <a:xfrm>
            <a:off x="430213" y="6021288"/>
            <a:ext cx="8713787" cy="8367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ru-RU" sz="2700" dirty="0" smtClean="0">
                <a:solidFill>
                  <a:srgbClr val="0C4A82"/>
                </a:solidFill>
                <a:latin typeface="Cambria" pitchFamily="18" charset="0"/>
                <a:ea typeface="+mj-ea"/>
                <a:cs typeface="+mj-cs"/>
              </a:rPr>
              <a:t>4 </a:t>
            </a:r>
            <a:r>
              <a:rPr kumimoji="0" lang="ru-RU" sz="2700" b="0" i="0" u="none" strike="noStrike" kern="1200" cap="none" spc="0" normalizeH="0" baseline="0" noProof="0" dirty="0" smtClean="0">
                <a:ln>
                  <a:noFill/>
                </a:ln>
                <a:solidFill>
                  <a:srgbClr val="0C4A82"/>
                </a:solidFill>
                <a:effectLst/>
                <a:uLnTx/>
                <a:uFillTx/>
                <a:latin typeface="Cambria" pitchFamily="18" charset="0"/>
                <a:ea typeface="+mj-ea"/>
                <a:cs typeface="+mj-cs"/>
              </a:rPr>
              <a:t>октября</a:t>
            </a:r>
            <a:r>
              <a:rPr kumimoji="0" lang="ru-RU" sz="2700" b="0" i="0" u="none" strike="noStrike" kern="1200" cap="none" spc="0" normalizeH="0" noProof="0" dirty="0" smtClean="0">
                <a:ln>
                  <a:noFill/>
                </a:ln>
                <a:solidFill>
                  <a:srgbClr val="0C4A82"/>
                </a:solidFill>
                <a:effectLst/>
                <a:uLnTx/>
                <a:uFillTx/>
                <a:latin typeface="Cambria" pitchFamily="18" charset="0"/>
                <a:ea typeface="+mj-ea"/>
                <a:cs typeface="+mj-cs"/>
              </a:rPr>
              <a:t>2017</a:t>
            </a:r>
            <a:endParaRPr kumimoji="0" lang="ru-RU" sz="2700" b="1" i="1" u="none" strike="noStrike" kern="1200" cap="none" spc="0" normalizeH="0" baseline="0" noProof="0" dirty="0" smtClean="0">
              <a:ln>
                <a:noFill/>
              </a:ln>
              <a:solidFill>
                <a:srgbClr val="0C4A82"/>
              </a:solidFill>
              <a:effectLst/>
              <a:uLnTx/>
              <a:uFillTx/>
              <a:latin typeface="Cambria" pitchFamily="18" charset="0"/>
              <a:ea typeface="+mj-ea"/>
              <a:cs typeface="+mj-cs"/>
            </a:endParaRPr>
          </a:p>
        </p:txBody>
      </p:sp>
    </p:spTree>
  </p:cSld>
  <p:clrMapOvr>
    <a:masterClrMapping/>
  </p:clrMapOvr>
  <p:transition spd="slow" advTm="9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Общие вопросы законодательства</a:t>
            </a:r>
            <a:endParaRPr lang="ru-RU" dirty="0"/>
          </a:p>
        </p:txBody>
      </p:sp>
      <p:sp>
        <p:nvSpPr>
          <p:cNvPr id="2049" name="Rectangle 1"/>
          <p:cNvSpPr>
            <a:spLocks noChangeArrowheads="1"/>
          </p:cNvSpPr>
          <p:nvPr/>
        </p:nvSpPr>
        <p:spPr bwMode="auto">
          <a:xfrm>
            <a:off x="251520" y="1268760"/>
            <a:ext cx="4320480" cy="2308324"/>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6</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Считается ли в соответствии с Гражданским кодексом Российской Федерации молчание согласием на совершение сделки?</a:t>
            </a:r>
          </a:p>
          <a:p>
            <a:pPr lvl="0"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1) Всегда считается.</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2) Считается если соответствующее указание содержится в предложении о совершении сделки.</a:t>
            </a:r>
          </a:p>
          <a:p>
            <a:pPr lvl="0" eaLnBrk="0" hangingPunct="0"/>
            <a:r>
              <a:rPr lang="ru-RU" sz="1200" b="1" dirty="0" smtClean="0">
                <a:solidFill>
                  <a:srgbClr val="C00000"/>
                </a:solidFill>
                <a:latin typeface="Cambria" pitchFamily="18" charset="0"/>
                <a:ea typeface="Times New Roman" pitchFamily="18" charset="0"/>
                <a:cs typeface="Times New Roman" pitchFamily="18" charset="0"/>
              </a:rPr>
              <a:t>3) Не считается, за исключением случаев, установленных законом.</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4) Всегда не считается.</a:t>
            </a:r>
          </a:p>
        </p:txBody>
      </p:sp>
      <p:sp>
        <p:nvSpPr>
          <p:cNvPr id="12" name="Rectangle 1"/>
          <p:cNvSpPr>
            <a:spLocks noChangeArrowheads="1"/>
          </p:cNvSpPr>
          <p:nvPr/>
        </p:nvSpPr>
        <p:spPr bwMode="auto">
          <a:xfrm>
            <a:off x="4716016" y="1268760"/>
            <a:ext cx="4248472" cy="2123658"/>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Гражданский кодекс Российской Федерации</a:t>
            </a:r>
          </a:p>
          <a:p>
            <a:pPr algn="just" eaLnBrk="0" hangingPunct="0"/>
            <a:r>
              <a:rPr lang="ru-RU" sz="1200" dirty="0" smtClean="0">
                <a:solidFill>
                  <a:srgbClr val="002060"/>
                </a:solidFill>
                <a:latin typeface="Cambria" pitchFamily="18" charset="0"/>
                <a:cs typeface="Times New Roman" pitchFamily="18" charset="0"/>
              </a:rPr>
              <a:t>Статья 158. Форма сделок</a:t>
            </a:r>
          </a:p>
          <a:p>
            <a:pPr algn="just" eaLnBrk="0" hangingPunct="0"/>
            <a:r>
              <a:rPr lang="ru-RU" sz="1200" dirty="0" smtClean="0">
                <a:solidFill>
                  <a:srgbClr val="002060"/>
                </a:solidFill>
                <a:latin typeface="Cambria" pitchFamily="18" charset="0"/>
                <a:cs typeface="Times New Roman" pitchFamily="18" charset="0"/>
              </a:rPr>
              <a:t> </a:t>
            </a:r>
          </a:p>
          <a:p>
            <a:pPr algn="just" eaLnBrk="0" hangingPunct="0"/>
            <a:r>
              <a:rPr lang="ru-RU" sz="1200" dirty="0" smtClean="0">
                <a:solidFill>
                  <a:srgbClr val="002060"/>
                </a:solidFill>
                <a:latin typeface="Cambria" pitchFamily="18" charset="0"/>
                <a:cs typeface="Times New Roman" pitchFamily="18" charset="0"/>
              </a:rPr>
              <a:t>1. Сделки совершаются устно или в письменной форме (простой или нотариальной).</a:t>
            </a:r>
          </a:p>
          <a:p>
            <a:pPr algn="just" eaLnBrk="0" hangingPunct="0"/>
            <a:r>
              <a:rPr lang="ru-RU" sz="1200" dirty="0" smtClean="0">
                <a:solidFill>
                  <a:srgbClr val="002060"/>
                </a:solidFill>
                <a:latin typeface="Cambria" pitchFamily="18" charset="0"/>
                <a:cs typeface="Times New Roman" pitchFamily="18" charset="0"/>
              </a:rPr>
              <a:t>2. Сделка, которая может быть совершена устно, считается совершенной и в том случае, когда из поведения лица явствует его воля совершить сделку.</a:t>
            </a:r>
          </a:p>
          <a:p>
            <a:pPr algn="just" eaLnBrk="0" hangingPunct="0"/>
            <a:r>
              <a:rPr lang="ru-RU" sz="1200" b="1" dirty="0" smtClean="0">
                <a:solidFill>
                  <a:srgbClr val="002060"/>
                </a:solidFill>
                <a:latin typeface="Cambria" pitchFamily="18" charset="0"/>
                <a:cs typeface="Times New Roman" pitchFamily="18" charset="0"/>
              </a:rPr>
              <a:t>3. Молчание признается выражением воли совершить сделку в случаях, предусмотренных законом или соглашением сторон.</a:t>
            </a:r>
          </a:p>
        </p:txBody>
      </p:sp>
      <p:sp>
        <p:nvSpPr>
          <p:cNvPr id="6" name="Rectangle 1"/>
          <p:cNvSpPr>
            <a:spLocks noChangeArrowheads="1"/>
          </p:cNvSpPr>
          <p:nvPr/>
        </p:nvSpPr>
        <p:spPr bwMode="auto">
          <a:xfrm>
            <a:off x="251520" y="3816330"/>
            <a:ext cx="4320480" cy="2492990"/>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7</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В течение какого срока сохраняет силу доверенность, в которой не указан срок ее действия?</a:t>
            </a:r>
          </a:p>
          <a:p>
            <a:pPr lvl="0"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1) Бессрочно.</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2) В течение трех лет со дня ее совершения, за исключением случаев, предусмотренных законодательством.</a:t>
            </a:r>
          </a:p>
          <a:p>
            <a:pPr lvl="0" eaLnBrk="0" hangingPunct="0"/>
            <a:r>
              <a:rPr lang="ru-RU" sz="1200" b="1" dirty="0" smtClean="0">
                <a:solidFill>
                  <a:srgbClr val="C00000"/>
                </a:solidFill>
                <a:latin typeface="Cambria" pitchFamily="18" charset="0"/>
                <a:ea typeface="Times New Roman" pitchFamily="18" charset="0"/>
                <a:cs typeface="Times New Roman" pitchFamily="18" charset="0"/>
              </a:rPr>
              <a:t>3) В течение года со дня ее совершения, за исключением случаев, предусмотренных законодательством.</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4) Такая доверенность считается недействительной.</a:t>
            </a:r>
          </a:p>
        </p:txBody>
      </p:sp>
      <p:sp>
        <p:nvSpPr>
          <p:cNvPr id="7" name="Rectangle 1"/>
          <p:cNvSpPr>
            <a:spLocks noChangeArrowheads="1"/>
          </p:cNvSpPr>
          <p:nvPr/>
        </p:nvSpPr>
        <p:spPr bwMode="auto">
          <a:xfrm>
            <a:off x="4716016" y="3816330"/>
            <a:ext cx="4248472" cy="2492990"/>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Гражданский кодекс Российской Федерации</a:t>
            </a:r>
          </a:p>
          <a:p>
            <a:pPr algn="just" eaLnBrk="0" hangingPunct="0"/>
            <a:r>
              <a:rPr lang="ru-RU" sz="1200" dirty="0" smtClean="0">
                <a:solidFill>
                  <a:srgbClr val="002060"/>
                </a:solidFill>
                <a:latin typeface="Cambria" pitchFamily="18" charset="0"/>
                <a:cs typeface="Times New Roman" pitchFamily="18" charset="0"/>
              </a:rPr>
              <a:t>Статья 186. Срок доверенности</a:t>
            </a:r>
          </a:p>
          <a:p>
            <a:pPr algn="just" eaLnBrk="0" hangingPunct="0"/>
            <a:r>
              <a:rPr lang="ru-RU" sz="1200" dirty="0" smtClean="0">
                <a:solidFill>
                  <a:srgbClr val="002060"/>
                </a:solidFill>
                <a:latin typeface="Cambria" pitchFamily="18" charset="0"/>
                <a:cs typeface="Times New Roman" pitchFamily="18" charset="0"/>
              </a:rPr>
              <a:t> </a:t>
            </a:r>
          </a:p>
          <a:p>
            <a:pPr algn="just" eaLnBrk="0" hangingPunct="0"/>
            <a:r>
              <a:rPr lang="ru-RU" sz="1200" b="1" dirty="0" smtClean="0">
                <a:solidFill>
                  <a:srgbClr val="002060"/>
                </a:solidFill>
                <a:latin typeface="Cambria" pitchFamily="18" charset="0"/>
                <a:cs typeface="Times New Roman" pitchFamily="18" charset="0"/>
              </a:rPr>
              <a:t>1. Если в доверенности не указан срок ее действия, она сохраняет силу в течение года со дня ее совершения.</a:t>
            </a:r>
          </a:p>
          <a:p>
            <a:pPr algn="just" eaLnBrk="0" hangingPunct="0"/>
            <a:endParaRPr lang="ru-RU" sz="1200" dirty="0" smtClean="0">
              <a:solidFill>
                <a:srgbClr val="002060"/>
              </a:solidFill>
              <a:latin typeface="Cambria" pitchFamily="18" charset="0"/>
              <a:cs typeface="Times New Roman" pitchFamily="18" charset="0"/>
            </a:endParaRPr>
          </a:p>
          <a:p>
            <a:pPr algn="just" eaLnBrk="0" hangingPunct="0"/>
            <a:r>
              <a:rPr lang="ru-RU" sz="1200" dirty="0" smtClean="0">
                <a:solidFill>
                  <a:srgbClr val="002060"/>
                </a:solidFill>
                <a:latin typeface="Cambria" pitchFamily="18" charset="0"/>
                <a:cs typeface="Times New Roman" pitchFamily="18" charset="0"/>
              </a:rPr>
              <a:t>Доверенность, в которой не указана дата ее совершения, ничтожна.</a:t>
            </a:r>
          </a:p>
          <a:p>
            <a:pPr algn="just" eaLnBrk="0" hangingPunct="0"/>
            <a:endParaRPr lang="ru-RU" sz="1200" dirty="0" smtClean="0">
              <a:solidFill>
                <a:srgbClr val="002060"/>
              </a:solidFill>
              <a:latin typeface="Cambria" pitchFamily="18" charset="0"/>
              <a:cs typeface="Times New Roman" pitchFamily="18" charset="0"/>
            </a:endParaRPr>
          </a:p>
          <a:p>
            <a:pPr algn="just" eaLnBrk="0" hangingPunct="0"/>
            <a:r>
              <a:rPr lang="ru-RU" sz="1200" dirty="0" smtClean="0">
                <a:solidFill>
                  <a:srgbClr val="002060"/>
                </a:solidFill>
                <a:latin typeface="Cambria" pitchFamily="18" charset="0"/>
                <a:cs typeface="Times New Roman" pitchFamily="18" charset="0"/>
              </a:rPr>
              <a:t>2. Удостоверенная нотариусом доверенность, предназначенная для совершения действий за границей и не содержащая указание о сроке ее действия, сохраняет силу до ее отмены лицом, выдавшим доверенность.</a:t>
            </a:r>
          </a:p>
        </p:txBody>
      </p:sp>
    </p:spTree>
  </p:cSld>
  <p:clrMapOvr>
    <a:masterClrMapping/>
  </p:clrMapOvr>
  <p:transition spd="slow" advTm="9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Общие вопросы законодательства</a:t>
            </a:r>
            <a:endParaRPr lang="ru-RU" dirty="0"/>
          </a:p>
        </p:txBody>
      </p:sp>
      <p:sp>
        <p:nvSpPr>
          <p:cNvPr id="2049" name="Rectangle 1"/>
          <p:cNvSpPr>
            <a:spLocks noChangeArrowheads="1"/>
          </p:cNvSpPr>
          <p:nvPr/>
        </p:nvSpPr>
        <p:spPr bwMode="auto">
          <a:xfrm>
            <a:off x="251520" y="1268760"/>
            <a:ext cx="4320480" cy="2677656"/>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8</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Могут ли в соответствии с Гражданским кодексом Российской Федерации вещные права на имущество принадлежать лицам, не являющихся собственниками этого имущества?</a:t>
            </a:r>
          </a:p>
          <a:p>
            <a:pPr lvl="0"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lvl="0" eaLnBrk="0" hangingPunct="0"/>
            <a:r>
              <a:rPr lang="ru-RU" sz="1200" b="1" dirty="0" smtClean="0">
                <a:solidFill>
                  <a:srgbClr val="C00000"/>
                </a:solidFill>
                <a:latin typeface="Cambria" pitchFamily="18" charset="0"/>
                <a:ea typeface="Times New Roman" pitchFamily="18" charset="0"/>
                <a:cs typeface="Times New Roman" pitchFamily="18" charset="0"/>
              </a:rPr>
              <a:t>1) Могут.</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2) Не могут.</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3) Могут только в отношении права постоянного (бессрочного) пользования земельным участком.</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4) Могут только в отношении права хозяйственного ведения имуществом и права оперативного управления имуществом.</a:t>
            </a:r>
          </a:p>
        </p:txBody>
      </p:sp>
      <p:sp>
        <p:nvSpPr>
          <p:cNvPr id="12" name="Rectangle 1"/>
          <p:cNvSpPr>
            <a:spLocks noChangeArrowheads="1"/>
          </p:cNvSpPr>
          <p:nvPr/>
        </p:nvSpPr>
        <p:spPr bwMode="auto">
          <a:xfrm>
            <a:off x="4716016" y="1268760"/>
            <a:ext cx="4248472" cy="4708981"/>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Гражданский кодекс Российской Федерации</a:t>
            </a:r>
          </a:p>
          <a:p>
            <a:pPr algn="just" eaLnBrk="0" hangingPunct="0"/>
            <a:r>
              <a:rPr lang="ru-RU" sz="1200" dirty="0" smtClean="0">
                <a:solidFill>
                  <a:srgbClr val="002060"/>
                </a:solidFill>
                <a:latin typeface="Cambria" pitchFamily="18" charset="0"/>
                <a:cs typeface="Times New Roman" pitchFamily="18" charset="0"/>
              </a:rPr>
              <a:t>Статья 216. Вещные права лиц, не являющихся собственниками</a:t>
            </a:r>
          </a:p>
          <a:p>
            <a:pPr algn="just" eaLnBrk="0" hangingPunct="0"/>
            <a:r>
              <a:rPr lang="ru-RU" sz="1200" dirty="0" smtClean="0">
                <a:solidFill>
                  <a:srgbClr val="002060"/>
                </a:solidFill>
                <a:latin typeface="Cambria" pitchFamily="18" charset="0"/>
                <a:cs typeface="Times New Roman" pitchFamily="18" charset="0"/>
              </a:rPr>
              <a:t> </a:t>
            </a:r>
          </a:p>
          <a:p>
            <a:pPr algn="just" eaLnBrk="0" hangingPunct="0"/>
            <a:r>
              <a:rPr lang="ru-RU" sz="1200" dirty="0" smtClean="0">
                <a:solidFill>
                  <a:srgbClr val="002060"/>
                </a:solidFill>
                <a:latin typeface="Cambria" pitchFamily="18" charset="0"/>
                <a:cs typeface="Times New Roman" pitchFamily="18" charset="0"/>
              </a:rPr>
              <a:t>1. Вещными правами наряду с правом собственности, в частности, являются:</a:t>
            </a:r>
          </a:p>
          <a:p>
            <a:pPr algn="just" eaLnBrk="0" hangingPunct="0"/>
            <a:r>
              <a:rPr lang="ru-RU" sz="1200" dirty="0" smtClean="0">
                <a:solidFill>
                  <a:srgbClr val="002060"/>
                </a:solidFill>
                <a:latin typeface="Cambria" pitchFamily="18" charset="0"/>
                <a:cs typeface="Times New Roman" pitchFamily="18" charset="0"/>
              </a:rPr>
              <a:t>- право пожизненного наследуемого владения земельным участком;</a:t>
            </a:r>
          </a:p>
          <a:p>
            <a:pPr algn="just" eaLnBrk="0" hangingPunct="0"/>
            <a:r>
              <a:rPr lang="ru-RU" sz="1200" dirty="0" smtClean="0">
                <a:solidFill>
                  <a:srgbClr val="002060"/>
                </a:solidFill>
                <a:latin typeface="Cambria" pitchFamily="18" charset="0"/>
                <a:cs typeface="Times New Roman" pitchFamily="18" charset="0"/>
              </a:rPr>
              <a:t>- право постоянного (бессрочного) пользования земельным участком ;</a:t>
            </a:r>
          </a:p>
          <a:p>
            <a:pPr algn="just" eaLnBrk="0" hangingPunct="0"/>
            <a:r>
              <a:rPr lang="ru-RU" sz="1200" dirty="0" smtClean="0">
                <a:solidFill>
                  <a:srgbClr val="002060"/>
                </a:solidFill>
                <a:latin typeface="Cambria" pitchFamily="18" charset="0"/>
                <a:cs typeface="Times New Roman" pitchFamily="18" charset="0"/>
              </a:rPr>
              <a:t>- сервитуты;</a:t>
            </a:r>
          </a:p>
          <a:p>
            <a:pPr algn="just" eaLnBrk="0" hangingPunct="0">
              <a:buFontTx/>
              <a:buChar char="-"/>
            </a:pPr>
            <a:r>
              <a:rPr lang="ru-RU" sz="1200" dirty="0" smtClean="0">
                <a:solidFill>
                  <a:srgbClr val="002060"/>
                </a:solidFill>
                <a:latin typeface="Cambria" pitchFamily="18" charset="0"/>
                <a:cs typeface="Times New Roman" pitchFamily="18" charset="0"/>
              </a:rPr>
              <a:t>право хозяйственного ведения имуществом и право оперативного управления имуществом.</a:t>
            </a:r>
          </a:p>
          <a:p>
            <a:pPr algn="just" eaLnBrk="0" hangingPunct="0">
              <a:buFontTx/>
              <a:buChar char="-"/>
            </a:pPr>
            <a:endParaRPr lang="ru-RU" sz="1200" dirty="0" smtClean="0">
              <a:solidFill>
                <a:srgbClr val="002060"/>
              </a:solidFill>
              <a:latin typeface="Cambria" pitchFamily="18" charset="0"/>
              <a:cs typeface="Times New Roman" pitchFamily="18" charset="0"/>
            </a:endParaRPr>
          </a:p>
          <a:p>
            <a:pPr algn="just" eaLnBrk="0" hangingPunct="0"/>
            <a:r>
              <a:rPr lang="ru-RU" sz="1200" b="1" dirty="0" smtClean="0">
                <a:solidFill>
                  <a:srgbClr val="002060"/>
                </a:solidFill>
                <a:latin typeface="Cambria" pitchFamily="18" charset="0"/>
                <a:cs typeface="Times New Roman" pitchFamily="18" charset="0"/>
              </a:rPr>
              <a:t>2. Вещные права на имущество могут принадлежать лицам, не являющимся собственниками этого имущества.</a:t>
            </a:r>
          </a:p>
          <a:p>
            <a:pPr algn="just" eaLnBrk="0" hangingPunct="0"/>
            <a:endParaRPr lang="ru-RU" sz="1200" dirty="0" smtClean="0">
              <a:solidFill>
                <a:srgbClr val="002060"/>
              </a:solidFill>
              <a:latin typeface="Cambria" pitchFamily="18" charset="0"/>
              <a:cs typeface="Times New Roman" pitchFamily="18" charset="0"/>
            </a:endParaRPr>
          </a:p>
          <a:p>
            <a:pPr algn="just" eaLnBrk="0" hangingPunct="0"/>
            <a:r>
              <a:rPr lang="ru-RU" sz="1200" dirty="0" smtClean="0">
                <a:solidFill>
                  <a:srgbClr val="002060"/>
                </a:solidFill>
                <a:latin typeface="Cambria" pitchFamily="18" charset="0"/>
                <a:cs typeface="Times New Roman" pitchFamily="18" charset="0"/>
              </a:rPr>
              <a:t>3. Переход права собственности на имущество к другому лицу не является основанием для прекращения иных вещных прав на это имущество.</a:t>
            </a:r>
          </a:p>
          <a:p>
            <a:pPr algn="just" eaLnBrk="0" hangingPunct="0"/>
            <a:endParaRPr lang="ru-RU" sz="1200" dirty="0" smtClean="0">
              <a:solidFill>
                <a:srgbClr val="002060"/>
              </a:solidFill>
              <a:latin typeface="Cambria" pitchFamily="18" charset="0"/>
              <a:cs typeface="Times New Roman" pitchFamily="18" charset="0"/>
            </a:endParaRPr>
          </a:p>
          <a:p>
            <a:pPr algn="just" eaLnBrk="0" hangingPunct="0"/>
            <a:r>
              <a:rPr lang="ru-RU" sz="1200" dirty="0" smtClean="0">
                <a:solidFill>
                  <a:srgbClr val="002060"/>
                </a:solidFill>
                <a:latin typeface="Cambria" pitchFamily="18" charset="0"/>
                <a:cs typeface="Times New Roman" pitchFamily="18" charset="0"/>
              </a:rPr>
              <a:t>4. Вещные права лица, не являющегося собственником, защищаются от их нарушения любым лицом в порядке, предусмотренном статьей 305 настоящего Кодекса.</a:t>
            </a:r>
          </a:p>
        </p:txBody>
      </p:sp>
    </p:spTree>
  </p:cSld>
  <p:clrMapOvr>
    <a:masterClrMapping/>
  </p:clrMapOvr>
  <p:transition spd="slow" advTm="9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Общие вопросы законодательства</a:t>
            </a:r>
            <a:endParaRPr lang="ru-RU" dirty="0"/>
          </a:p>
        </p:txBody>
      </p:sp>
      <p:sp>
        <p:nvSpPr>
          <p:cNvPr id="2049" name="Rectangle 1"/>
          <p:cNvSpPr>
            <a:spLocks noChangeArrowheads="1"/>
          </p:cNvSpPr>
          <p:nvPr/>
        </p:nvSpPr>
        <p:spPr bwMode="auto">
          <a:xfrm>
            <a:off x="251520" y="1268760"/>
            <a:ext cx="4320480" cy="2492990"/>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9</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До каких пор в соответствии с Гражданским кодексом Российской Федерации солидарные должники остаются обязанными?</a:t>
            </a:r>
          </a:p>
          <a:p>
            <a:pPr lvl="0" algn="just"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1) Каждый должник остается обязанным до момента погашения им своей части обязательства.</a:t>
            </a:r>
          </a:p>
          <a:p>
            <a:pPr lvl="0" algn="just" eaLnBrk="0" hangingPunct="0"/>
            <a:r>
              <a:rPr lang="ru-RU" sz="1200" b="1" dirty="0" smtClean="0">
                <a:solidFill>
                  <a:srgbClr val="C00000"/>
                </a:solidFill>
                <a:latin typeface="Cambria" pitchFamily="18" charset="0"/>
                <a:ea typeface="Times New Roman" pitchFamily="18" charset="0"/>
                <a:cs typeface="Times New Roman" pitchFamily="18" charset="0"/>
              </a:rPr>
              <a:t>2) До тех пор, пока обязательство не исполнено полностью.</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3) До тех пор, пока кредитор не подтвердил исполнение обязательства конкретным должником.</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4) В зависимости от условий договора.</a:t>
            </a:r>
          </a:p>
        </p:txBody>
      </p:sp>
      <p:sp>
        <p:nvSpPr>
          <p:cNvPr id="12" name="Rectangle 1"/>
          <p:cNvSpPr>
            <a:spLocks noChangeArrowheads="1"/>
          </p:cNvSpPr>
          <p:nvPr/>
        </p:nvSpPr>
        <p:spPr bwMode="auto">
          <a:xfrm>
            <a:off x="4716016" y="1268760"/>
            <a:ext cx="4248472" cy="2677656"/>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Гражданский кодекс Российской Федерации</a:t>
            </a:r>
          </a:p>
          <a:p>
            <a:pPr algn="just" eaLnBrk="0" hangingPunct="0"/>
            <a:r>
              <a:rPr lang="ru-RU" sz="1200" dirty="0" smtClean="0">
                <a:solidFill>
                  <a:srgbClr val="002060"/>
                </a:solidFill>
                <a:latin typeface="Cambria" pitchFamily="18" charset="0"/>
                <a:cs typeface="Times New Roman" pitchFamily="18" charset="0"/>
              </a:rPr>
              <a:t>Статья 323. Права кредитора при солидарной обязанности</a:t>
            </a:r>
          </a:p>
          <a:p>
            <a:pPr algn="just" eaLnBrk="0" hangingPunct="0"/>
            <a:r>
              <a:rPr lang="ru-RU" sz="1200" dirty="0" smtClean="0">
                <a:solidFill>
                  <a:srgbClr val="002060"/>
                </a:solidFill>
                <a:latin typeface="Cambria" pitchFamily="18" charset="0"/>
                <a:cs typeface="Times New Roman" pitchFamily="18" charset="0"/>
              </a:rPr>
              <a:t> </a:t>
            </a:r>
          </a:p>
          <a:p>
            <a:pPr algn="just" eaLnBrk="0" hangingPunct="0"/>
            <a:r>
              <a:rPr lang="ru-RU" sz="1200" dirty="0" smtClean="0">
                <a:solidFill>
                  <a:srgbClr val="002060"/>
                </a:solidFill>
                <a:latin typeface="Cambria" pitchFamily="18" charset="0"/>
                <a:cs typeface="Times New Roman" pitchFamily="18" charset="0"/>
              </a:rPr>
              <a:t>1. При солидарной обязанности должников кредитор вправе требовать исполнения как от всех должников совместно, так и от любого из них в отдельности, притом как полностью, так и в части долга.</a:t>
            </a:r>
          </a:p>
          <a:p>
            <a:pPr algn="just" eaLnBrk="0" hangingPunct="0"/>
            <a:endParaRPr lang="ru-RU" sz="1200" dirty="0" smtClean="0">
              <a:solidFill>
                <a:srgbClr val="002060"/>
              </a:solidFill>
              <a:latin typeface="Cambria" pitchFamily="18" charset="0"/>
              <a:cs typeface="Times New Roman" pitchFamily="18" charset="0"/>
            </a:endParaRPr>
          </a:p>
          <a:p>
            <a:pPr algn="just" eaLnBrk="0" hangingPunct="0"/>
            <a:r>
              <a:rPr lang="ru-RU" sz="1200" dirty="0" smtClean="0">
                <a:solidFill>
                  <a:srgbClr val="002060"/>
                </a:solidFill>
                <a:latin typeface="Cambria" pitchFamily="18" charset="0"/>
                <a:cs typeface="Times New Roman" pitchFamily="18" charset="0"/>
              </a:rPr>
              <a:t>2. Кредитор, не получивший полного удовлетворения от одного из солидарных должников, имеет право требовать недополученное от остальных солидарных должников.</a:t>
            </a:r>
          </a:p>
          <a:p>
            <a:pPr algn="just" eaLnBrk="0" hangingPunct="0"/>
            <a:r>
              <a:rPr lang="ru-RU" sz="1200" dirty="0" smtClean="0">
                <a:solidFill>
                  <a:srgbClr val="002060"/>
                </a:solidFill>
                <a:latin typeface="Cambria" pitchFamily="18" charset="0"/>
                <a:cs typeface="Times New Roman" pitchFamily="18" charset="0"/>
              </a:rPr>
              <a:t>Солидарные должники остаются обязанными до тех пор, пока обязательство не исполнено полностью.</a:t>
            </a:r>
          </a:p>
        </p:txBody>
      </p:sp>
      <p:pic>
        <p:nvPicPr>
          <p:cNvPr id="6" name="Рисунок 7" descr="разобранный кубик.gif"/>
          <p:cNvPicPr>
            <a:picLocks noChangeAspect="1"/>
          </p:cNvPicPr>
          <p:nvPr/>
        </p:nvPicPr>
        <p:blipFill>
          <a:blip r:embed="rId4" cstate="print"/>
          <a:srcRect/>
          <a:stretch>
            <a:fillRect/>
          </a:stretch>
        </p:blipFill>
        <p:spPr bwMode="auto">
          <a:xfrm>
            <a:off x="8316913" y="4508500"/>
            <a:ext cx="682625" cy="698500"/>
          </a:xfrm>
          <a:prstGeom prst="rect">
            <a:avLst/>
          </a:prstGeom>
          <a:noFill/>
          <a:ln w="9525">
            <a:noFill/>
            <a:miter lim="800000"/>
            <a:headEnd/>
            <a:tailEnd/>
          </a:ln>
        </p:spPr>
      </p:pic>
      <p:pic>
        <p:nvPicPr>
          <p:cNvPr id="7" name="Рисунок 8" descr="собранный наполовину кубик.gif"/>
          <p:cNvPicPr>
            <a:picLocks noChangeAspect="1"/>
          </p:cNvPicPr>
          <p:nvPr/>
        </p:nvPicPr>
        <p:blipFill>
          <a:blip r:embed="rId5" cstate="print"/>
          <a:srcRect/>
          <a:stretch>
            <a:fillRect/>
          </a:stretch>
        </p:blipFill>
        <p:spPr bwMode="auto">
          <a:xfrm>
            <a:off x="8316913" y="5229225"/>
            <a:ext cx="682625" cy="711200"/>
          </a:xfrm>
          <a:prstGeom prst="rect">
            <a:avLst/>
          </a:prstGeom>
          <a:noFill/>
          <a:ln w="9525">
            <a:noFill/>
            <a:miter lim="800000"/>
            <a:headEnd/>
            <a:tailEnd/>
          </a:ln>
        </p:spPr>
      </p:pic>
      <p:pic>
        <p:nvPicPr>
          <p:cNvPr id="8" name="Рисунок 9" descr="кубик СМАО.gif"/>
          <p:cNvPicPr>
            <a:picLocks noChangeAspect="1"/>
          </p:cNvPicPr>
          <p:nvPr/>
        </p:nvPicPr>
        <p:blipFill>
          <a:blip r:embed="rId6"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Общие вопросы законодательства</a:t>
            </a:r>
            <a:endParaRPr lang="ru-RU" dirty="0"/>
          </a:p>
        </p:txBody>
      </p:sp>
      <p:sp>
        <p:nvSpPr>
          <p:cNvPr id="2049" name="Rectangle 1"/>
          <p:cNvSpPr>
            <a:spLocks noChangeArrowheads="1"/>
          </p:cNvSpPr>
          <p:nvPr/>
        </p:nvSpPr>
        <p:spPr bwMode="auto">
          <a:xfrm>
            <a:off x="251520" y="1268760"/>
            <a:ext cx="4320480" cy="3970318"/>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10</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В соответствии с Гражданским кодексом Российской Федерации договор в письменной форме может быть заключен путем:</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 Составления одного документа, подписанного сторонами.</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II. Обмена письмами, передаваемыми по каналам связи, позволяющими достоверно установить, что документ исходит от стороны по договору.</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III. Обмена телеграммами, передаваемыми по каналам связи, позволяющими достоверно установить, что документ исходит от стороны по договору.</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IV. Обмена электронными документами, передаваемыми по каналам связи, позволяющими достоверно установить, что документ исходит от стороны по договору.</a:t>
            </a:r>
          </a:p>
          <a:p>
            <a:pPr lvl="0" algn="just"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1) I.</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2) I, IV.</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3) I, II, IV.</a:t>
            </a:r>
          </a:p>
          <a:p>
            <a:pPr lvl="0" algn="just" eaLnBrk="0" hangingPunct="0"/>
            <a:r>
              <a:rPr lang="ru-RU" sz="1200" b="1" dirty="0" smtClean="0">
                <a:solidFill>
                  <a:srgbClr val="C00000"/>
                </a:solidFill>
                <a:latin typeface="Cambria" pitchFamily="18" charset="0"/>
                <a:ea typeface="Times New Roman" pitchFamily="18" charset="0"/>
                <a:cs typeface="Times New Roman" pitchFamily="18" charset="0"/>
              </a:rPr>
              <a:t>4) I, II, III, IV.</a:t>
            </a:r>
          </a:p>
        </p:txBody>
      </p:sp>
      <p:sp>
        <p:nvSpPr>
          <p:cNvPr id="12" name="Rectangle 1"/>
          <p:cNvSpPr>
            <a:spLocks noChangeArrowheads="1"/>
          </p:cNvSpPr>
          <p:nvPr/>
        </p:nvSpPr>
        <p:spPr bwMode="auto">
          <a:xfrm>
            <a:off x="4716016" y="1268760"/>
            <a:ext cx="4248472" cy="5078313"/>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Гражданский кодекс Российской Федерации</a:t>
            </a:r>
          </a:p>
          <a:p>
            <a:pPr algn="just" eaLnBrk="0" hangingPunct="0"/>
            <a:r>
              <a:rPr lang="ru-RU" sz="1200" dirty="0" smtClean="0">
                <a:solidFill>
                  <a:srgbClr val="002060"/>
                </a:solidFill>
                <a:latin typeface="Cambria" pitchFamily="18" charset="0"/>
                <a:cs typeface="Times New Roman" pitchFamily="18" charset="0"/>
              </a:rPr>
              <a:t>Статья 434. Форма договора</a:t>
            </a:r>
          </a:p>
          <a:p>
            <a:pPr algn="just" eaLnBrk="0" hangingPunct="0"/>
            <a:endParaRPr lang="ru-RU" sz="1200" dirty="0" smtClean="0">
              <a:solidFill>
                <a:srgbClr val="002060"/>
              </a:solidFill>
              <a:latin typeface="Cambria" pitchFamily="18" charset="0"/>
              <a:cs typeface="Times New Roman" pitchFamily="18" charset="0"/>
            </a:endParaRPr>
          </a:p>
          <a:p>
            <a:pPr algn="just" eaLnBrk="0" hangingPunct="0"/>
            <a:r>
              <a:rPr lang="ru-RU" sz="1200" dirty="0" smtClean="0">
                <a:solidFill>
                  <a:srgbClr val="002060"/>
                </a:solidFill>
                <a:latin typeface="Cambria" pitchFamily="18" charset="0"/>
                <a:cs typeface="Times New Roman" pitchFamily="18" charset="0"/>
              </a:rPr>
              <a:t>2. Договор в письменной форме может быть заключен путем составления одного документа, подписанного сторонами, а также путем обмена письмами, телеграммами, телексами, телефаксами и иными документами, в том числе электронными документами, передаваемыми по каналам связи, позволяющими достоверно установить, что документ исходит от стороны по договору.</a:t>
            </a:r>
          </a:p>
          <a:p>
            <a:pPr algn="just" eaLnBrk="0" hangingPunct="0"/>
            <a:r>
              <a:rPr lang="ru-RU" sz="1200" dirty="0" smtClean="0">
                <a:solidFill>
                  <a:srgbClr val="002060"/>
                </a:solidFill>
                <a:latin typeface="Cambria" pitchFamily="18" charset="0"/>
                <a:cs typeface="Times New Roman" pitchFamily="18" charset="0"/>
              </a:rPr>
              <a:t>Электронным документом, передаваемым по каналам связи, признается информация, подготовленная, отправленная, полученная или хранимая с помощью электронных, магнитных, оптических либо аналогичных средств, включая обмен информацией в электронной форме и электронную почту.</a:t>
            </a:r>
          </a:p>
          <a:p>
            <a:pPr algn="just" eaLnBrk="0" hangingPunct="0"/>
            <a:endParaRPr lang="ru-RU" sz="1200" dirty="0" smtClean="0">
              <a:solidFill>
                <a:srgbClr val="002060"/>
              </a:solidFill>
              <a:latin typeface="Cambria" pitchFamily="18" charset="0"/>
              <a:cs typeface="Times New Roman" pitchFamily="18" charset="0"/>
            </a:endParaRPr>
          </a:p>
          <a:p>
            <a:pPr algn="just" eaLnBrk="0" hangingPunct="0"/>
            <a:r>
              <a:rPr lang="ru-RU" sz="1200" dirty="0" smtClean="0">
                <a:solidFill>
                  <a:srgbClr val="002060"/>
                </a:solidFill>
                <a:latin typeface="Cambria" pitchFamily="18" charset="0"/>
                <a:cs typeface="Times New Roman" pitchFamily="18" charset="0"/>
              </a:rPr>
              <a:t>3. Письменная форма договора считается соблюденной, если письменное предложение заключить договор принято в порядке, предусмотренном пунктом 3 статьи 438 ГК.</a:t>
            </a:r>
          </a:p>
          <a:p>
            <a:pPr algn="just" eaLnBrk="0" hangingPunct="0"/>
            <a:endParaRPr lang="ru-RU" sz="1200" dirty="0" smtClean="0">
              <a:solidFill>
                <a:srgbClr val="002060"/>
              </a:solidFill>
              <a:latin typeface="Cambria" pitchFamily="18" charset="0"/>
              <a:cs typeface="Times New Roman" pitchFamily="18" charset="0"/>
            </a:endParaRPr>
          </a:p>
          <a:p>
            <a:pPr algn="just" eaLnBrk="0" hangingPunct="0"/>
            <a:r>
              <a:rPr lang="ru-RU" sz="1200" dirty="0" smtClean="0">
                <a:solidFill>
                  <a:srgbClr val="002060"/>
                </a:solidFill>
                <a:latin typeface="Cambria" pitchFamily="18" charset="0"/>
                <a:cs typeface="Times New Roman" pitchFamily="18" charset="0"/>
              </a:rPr>
              <a:t>4. В случаях, предусмотренных законом или соглашением сторон, договор в письменной форме может быть заключен только путем составления одного документа, подписанного сторонами договора.</a:t>
            </a:r>
          </a:p>
        </p:txBody>
      </p:sp>
    </p:spTree>
  </p:cSld>
  <p:clrMapOvr>
    <a:masterClrMapping/>
  </p:clrMapOvr>
  <p:transition spd="slow" advTm="9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Вопросы законодательства</a:t>
            </a:r>
            <a:endParaRPr lang="ru-RU" dirty="0"/>
          </a:p>
        </p:txBody>
      </p:sp>
      <p:sp>
        <p:nvSpPr>
          <p:cNvPr id="2049" name="Rectangle 1"/>
          <p:cNvSpPr>
            <a:spLocks noChangeArrowheads="1"/>
          </p:cNvSpPr>
          <p:nvPr/>
        </p:nvSpPr>
        <p:spPr bwMode="auto">
          <a:xfrm>
            <a:off x="251520" y="1268760"/>
            <a:ext cx="4320480" cy="3231654"/>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11</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Допускается ли в соответствии с Федеральным стандартом «Оценка недвижимости (ФСО № 7)», утвержденным приказом Минэкономразвития России от 25.09.2014 </a:t>
            </a:r>
            <a:br>
              <a:rPr lang="ru-RU" sz="1200" dirty="0" smtClean="0">
                <a:solidFill>
                  <a:srgbClr val="063888"/>
                </a:solidFill>
                <a:latin typeface="Cambria" pitchFamily="18" charset="0"/>
                <a:ea typeface="Times New Roman" pitchFamily="18" charset="0"/>
                <a:cs typeface="Times New Roman" pitchFamily="18" charset="0"/>
              </a:rPr>
            </a:br>
            <a:r>
              <a:rPr lang="ru-RU" sz="1200" dirty="0" smtClean="0">
                <a:solidFill>
                  <a:srgbClr val="063888"/>
                </a:solidFill>
                <a:latin typeface="Cambria" pitchFamily="18" charset="0"/>
                <a:ea typeface="Times New Roman" pitchFamily="18" charset="0"/>
                <a:cs typeface="Times New Roman" pitchFamily="18" charset="0"/>
              </a:rPr>
              <a:t>№ 611, при проведении оценки недвижимости не проводить осмотр объекта оценки?</a:t>
            </a:r>
          </a:p>
          <a:p>
            <a:pPr lvl="0" algn="just"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1) Не допускается.</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2) Допускается, если указанное предусмотрено законом.</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3) Допускается, если указанное в процессе проведения оценки согласовано с заказчиком оценки.</a:t>
            </a:r>
          </a:p>
          <a:p>
            <a:pPr lvl="0" algn="just" eaLnBrk="0" hangingPunct="0"/>
            <a:r>
              <a:rPr lang="ru-RU" sz="1200" b="1" dirty="0" smtClean="0">
                <a:solidFill>
                  <a:srgbClr val="C00000"/>
                </a:solidFill>
                <a:latin typeface="Cambria" pitchFamily="18" charset="0"/>
                <a:ea typeface="Times New Roman" pitchFamily="18" charset="0"/>
                <a:cs typeface="Times New Roman" pitchFamily="18" charset="0"/>
              </a:rPr>
              <a:t>4) Допускается, в случае </a:t>
            </a:r>
            <a:r>
              <a:rPr lang="ru-RU" sz="1200" b="1" dirty="0" err="1" smtClean="0">
                <a:solidFill>
                  <a:srgbClr val="C00000"/>
                </a:solidFill>
                <a:latin typeface="Cambria" pitchFamily="18" charset="0"/>
                <a:ea typeface="Times New Roman" pitchFamily="18" charset="0"/>
                <a:cs typeface="Times New Roman" pitchFamily="18" charset="0"/>
              </a:rPr>
              <a:t>непроведения</a:t>
            </a:r>
            <a:r>
              <a:rPr lang="ru-RU" sz="1200" b="1" dirty="0" smtClean="0">
                <a:solidFill>
                  <a:srgbClr val="C00000"/>
                </a:solidFill>
                <a:latin typeface="Cambria" pitchFamily="18" charset="0"/>
                <a:ea typeface="Times New Roman" pitchFamily="18" charset="0"/>
                <a:cs typeface="Times New Roman" pitchFamily="18" charset="0"/>
              </a:rPr>
              <a:t> осмотра оценщик указывает в отчете об оценке причины, по которым объект оценки не осмотрен, а также допущения и ограничения, связанные с </a:t>
            </a:r>
            <a:r>
              <a:rPr lang="ru-RU" sz="1200" b="1" dirty="0" err="1" smtClean="0">
                <a:solidFill>
                  <a:srgbClr val="C00000"/>
                </a:solidFill>
                <a:latin typeface="Cambria" pitchFamily="18" charset="0"/>
                <a:ea typeface="Times New Roman" pitchFamily="18" charset="0"/>
                <a:cs typeface="Times New Roman" pitchFamily="18" charset="0"/>
              </a:rPr>
              <a:t>непроведением</a:t>
            </a:r>
            <a:r>
              <a:rPr lang="ru-RU" sz="1200" b="1" dirty="0" smtClean="0">
                <a:solidFill>
                  <a:srgbClr val="C00000"/>
                </a:solidFill>
                <a:latin typeface="Cambria" pitchFamily="18" charset="0"/>
                <a:ea typeface="Times New Roman" pitchFamily="18" charset="0"/>
                <a:cs typeface="Times New Roman" pitchFamily="18" charset="0"/>
              </a:rPr>
              <a:t> осмотра.</a:t>
            </a:r>
          </a:p>
        </p:txBody>
      </p:sp>
      <p:sp>
        <p:nvSpPr>
          <p:cNvPr id="12" name="Rectangle 1"/>
          <p:cNvSpPr>
            <a:spLocks noChangeArrowheads="1"/>
          </p:cNvSpPr>
          <p:nvPr/>
        </p:nvSpPr>
        <p:spPr bwMode="auto">
          <a:xfrm>
            <a:off x="4644008" y="1268760"/>
            <a:ext cx="4248472" cy="2123658"/>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Федеральный стандарт «Оценка недвижимости </a:t>
            </a:r>
            <a:br>
              <a:rPr lang="ru-RU" sz="1200" i="1" u="sng" dirty="0" smtClean="0">
                <a:solidFill>
                  <a:srgbClr val="002060"/>
                </a:solidFill>
                <a:latin typeface="Cambria" pitchFamily="18" charset="0"/>
                <a:ea typeface="Times New Roman" pitchFamily="18" charset="0"/>
                <a:cs typeface="Times New Roman" pitchFamily="18" charset="0"/>
              </a:rPr>
            </a:br>
            <a:r>
              <a:rPr lang="ru-RU" sz="1200" i="1" u="sng" dirty="0" smtClean="0">
                <a:solidFill>
                  <a:srgbClr val="002060"/>
                </a:solidFill>
                <a:latin typeface="Cambria" pitchFamily="18" charset="0"/>
                <a:ea typeface="Times New Roman" pitchFamily="18" charset="0"/>
                <a:cs typeface="Times New Roman" pitchFamily="18" charset="0"/>
              </a:rPr>
              <a:t>(ФСО № 7)»</a:t>
            </a:r>
            <a:endParaRPr lang="ru-RU" sz="1200" dirty="0" smtClean="0">
              <a:solidFill>
                <a:srgbClr val="002060"/>
              </a:solidFill>
              <a:latin typeface="Cambria" pitchFamily="18" charset="0"/>
              <a:cs typeface="Times New Roman" pitchFamily="18" charset="0"/>
            </a:endParaRPr>
          </a:p>
          <a:p>
            <a:pPr algn="just" eaLnBrk="0" hangingPunct="0"/>
            <a:endParaRPr lang="ru-RU" sz="1200" dirty="0" smtClean="0">
              <a:solidFill>
                <a:srgbClr val="002060"/>
              </a:solidFill>
              <a:latin typeface="Cambria" pitchFamily="18" charset="0"/>
              <a:cs typeface="Times New Roman" pitchFamily="18" charset="0"/>
            </a:endParaRPr>
          </a:p>
          <a:p>
            <a:pPr algn="just" eaLnBrk="0" hangingPunct="0"/>
            <a:r>
              <a:rPr lang="ru-RU" sz="1200" dirty="0" smtClean="0">
                <a:solidFill>
                  <a:srgbClr val="002060"/>
                </a:solidFill>
                <a:latin typeface="Cambria" pitchFamily="18" charset="0"/>
                <a:cs typeface="Times New Roman" pitchFamily="18" charset="0"/>
              </a:rPr>
              <a:t>5. При сборе информации об оцениваемом объекте недвижимости оценщик или его представитель проводит осмотр объекта оценки в период, возможно близкий к дате оценки, если в задании на оценку не указано иное. В случае </a:t>
            </a:r>
            <a:r>
              <a:rPr lang="ru-RU" sz="1200" dirty="0" err="1" smtClean="0">
                <a:solidFill>
                  <a:srgbClr val="002060"/>
                </a:solidFill>
                <a:latin typeface="Cambria" pitchFamily="18" charset="0"/>
                <a:cs typeface="Times New Roman" pitchFamily="18" charset="0"/>
              </a:rPr>
              <a:t>непроведения</a:t>
            </a:r>
            <a:r>
              <a:rPr lang="ru-RU" sz="1200" dirty="0" smtClean="0">
                <a:solidFill>
                  <a:srgbClr val="002060"/>
                </a:solidFill>
                <a:latin typeface="Cambria" pitchFamily="18" charset="0"/>
                <a:cs typeface="Times New Roman" pitchFamily="18" charset="0"/>
              </a:rPr>
              <a:t> осмотра оценщик указывает в отчете об оценке причины, по которым объект оценки не осмотрен, а также допущения и ограничения, связанные с </a:t>
            </a:r>
            <a:r>
              <a:rPr lang="ru-RU" sz="1200" dirty="0" err="1" smtClean="0">
                <a:solidFill>
                  <a:srgbClr val="002060"/>
                </a:solidFill>
                <a:latin typeface="Cambria" pitchFamily="18" charset="0"/>
                <a:cs typeface="Times New Roman" pitchFamily="18" charset="0"/>
              </a:rPr>
              <a:t>непроведением</a:t>
            </a:r>
            <a:r>
              <a:rPr lang="ru-RU" sz="1200" dirty="0" smtClean="0">
                <a:solidFill>
                  <a:srgbClr val="002060"/>
                </a:solidFill>
                <a:latin typeface="Cambria" pitchFamily="18" charset="0"/>
                <a:cs typeface="Times New Roman" pitchFamily="18" charset="0"/>
              </a:rPr>
              <a:t> осмотра.</a:t>
            </a:r>
          </a:p>
        </p:txBody>
      </p:sp>
      <p:pic>
        <p:nvPicPr>
          <p:cNvPr id="6" name="Рисунок 7" descr="разобранный кубик.gif"/>
          <p:cNvPicPr>
            <a:picLocks noChangeAspect="1"/>
          </p:cNvPicPr>
          <p:nvPr/>
        </p:nvPicPr>
        <p:blipFill>
          <a:blip r:embed="rId4" cstate="print"/>
          <a:srcRect/>
          <a:stretch>
            <a:fillRect/>
          </a:stretch>
        </p:blipFill>
        <p:spPr bwMode="auto">
          <a:xfrm>
            <a:off x="8316913" y="4508500"/>
            <a:ext cx="682625" cy="698500"/>
          </a:xfrm>
          <a:prstGeom prst="rect">
            <a:avLst/>
          </a:prstGeom>
          <a:noFill/>
          <a:ln w="9525">
            <a:noFill/>
            <a:miter lim="800000"/>
            <a:headEnd/>
            <a:tailEnd/>
          </a:ln>
        </p:spPr>
      </p:pic>
      <p:pic>
        <p:nvPicPr>
          <p:cNvPr id="7" name="Рисунок 8" descr="собранный наполовину кубик.gif"/>
          <p:cNvPicPr>
            <a:picLocks noChangeAspect="1"/>
          </p:cNvPicPr>
          <p:nvPr/>
        </p:nvPicPr>
        <p:blipFill>
          <a:blip r:embed="rId5" cstate="print"/>
          <a:srcRect/>
          <a:stretch>
            <a:fillRect/>
          </a:stretch>
        </p:blipFill>
        <p:spPr bwMode="auto">
          <a:xfrm>
            <a:off x="8316913" y="5229225"/>
            <a:ext cx="682625" cy="711200"/>
          </a:xfrm>
          <a:prstGeom prst="rect">
            <a:avLst/>
          </a:prstGeom>
          <a:noFill/>
          <a:ln w="9525">
            <a:noFill/>
            <a:miter lim="800000"/>
            <a:headEnd/>
            <a:tailEnd/>
          </a:ln>
        </p:spPr>
      </p:pic>
      <p:pic>
        <p:nvPicPr>
          <p:cNvPr id="8" name="Рисунок 9" descr="кубик СМАО.gif"/>
          <p:cNvPicPr>
            <a:picLocks noChangeAspect="1"/>
          </p:cNvPicPr>
          <p:nvPr/>
        </p:nvPicPr>
        <p:blipFill>
          <a:blip r:embed="rId6"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Вопросы законодательства</a:t>
            </a:r>
            <a:endParaRPr lang="ru-RU" dirty="0"/>
          </a:p>
        </p:txBody>
      </p:sp>
      <p:sp>
        <p:nvSpPr>
          <p:cNvPr id="2049" name="Rectangle 1"/>
          <p:cNvSpPr>
            <a:spLocks noChangeArrowheads="1"/>
          </p:cNvSpPr>
          <p:nvPr/>
        </p:nvSpPr>
        <p:spPr bwMode="auto">
          <a:xfrm>
            <a:off x="251520" y="1268760"/>
            <a:ext cx="4320480" cy="3231654"/>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12</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Какие из перечисленных вещных прав на недвижимость в соответствии с Гражданским кодексом Российской Федерации подлежат государственной регистрации в едином государственном реестре органами, осуществляющими государственную регистрацию прав на недвижимость:</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 Право хозяйственного ведения.</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II. Право оперативного управления.</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III. Право постоянного пользования.</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IV. Сервитут.</a:t>
            </a:r>
          </a:p>
          <a:p>
            <a:pPr lvl="0" algn="just"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1) I, III.</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2) II, III.</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3) III, IV.</a:t>
            </a:r>
          </a:p>
          <a:p>
            <a:pPr lvl="0" algn="just" eaLnBrk="0" hangingPunct="0"/>
            <a:r>
              <a:rPr lang="ru-RU" sz="1200" b="1" dirty="0" smtClean="0">
                <a:solidFill>
                  <a:srgbClr val="C00000"/>
                </a:solidFill>
                <a:latin typeface="Cambria" pitchFamily="18" charset="0"/>
                <a:ea typeface="Times New Roman" pitchFamily="18" charset="0"/>
                <a:cs typeface="Times New Roman" pitchFamily="18" charset="0"/>
              </a:rPr>
              <a:t>4) Все перечисленное.</a:t>
            </a:r>
          </a:p>
        </p:txBody>
      </p:sp>
      <p:sp>
        <p:nvSpPr>
          <p:cNvPr id="12" name="Rectangle 1"/>
          <p:cNvSpPr>
            <a:spLocks noChangeArrowheads="1"/>
          </p:cNvSpPr>
          <p:nvPr/>
        </p:nvSpPr>
        <p:spPr bwMode="auto">
          <a:xfrm>
            <a:off x="4644008" y="1246108"/>
            <a:ext cx="4248472" cy="3046988"/>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Гражданский кодекс Российской Федерации</a:t>
            </a:r>
          </a:p>
          <a:p>
            <a:pPr algn="just" eaLnBrk="0" hangingPunct="0"/>
            <a:r>
              <a:rPr lang="ru-RU" sz="1200" dirty="0" smtClean="0">
                <a:solidFill>
                  <a:srgbClr val="002060"/>
                </a:solidFill>
                <a:latin typeface="Cambria" pitchFamily="18" charset="0"/>
                <a:cs typeface="Times New Roman" pitchFamily="18" charset="0"/>
              </a:rPr>
              <a:t>Статья 131. Государственная регистрация недвижимости</a:t>
            </a:r>
          </a:p>
          <a:p>
            <a:pPr algn="just" eaLnBrk="0" hangingPunct="0"/>
            <a:r>
              <a:rPr lang="ru-RU" sz="1200" dirty="0" smtClean="0">
                <a:solidFill>
                  <a:srgbClr val="002060"/>
                </a:solidFill>
                <a:latin typeface="Cambria" pitchFamily="18" charset="0"/>
                <a:cs typeface="Times New Roman" pitchFamily="18" charset="0"/>
              </a:rPr>
              <a:t> </a:t>
            </a:r>
          </a:p>
          <a:p>
            <a:pPr algn="just" eaLnBrk="0" hangingPunct="0"/>
            <a:r>
              <a:rPr lang="ru-RU" sz="1200" dirty="0" smtClean="0">
                <a:solidFill>
                  <a:srgbClr val="002060"/>
                </a:solidFill>
                <a:latin typeface="Cambria" pitchFamily="18" charset="0"/>
                <a:cs typeface="Times New Roman" pitchFamily="18" charset="0"/>
              </a:rPr>
              <a:t>1. Право собственности и другие вещные права на недвижимые вещи, ограничения этих прав, их возникновение, переход и прекращение подлежат государственной регистрации в едином государственном реестре органами, осуществляющими государственную регистрацию прав на недвижимость и сделок с ней. </a:t>
            </a:r>
            <a:r>
              <a:rPr lang="ru-RU" sz="1200" b="1" dirty="0" smtClean="0">
                <a:solidFill>
                  <a:srgbClr val="002060"/>
                </a:solidFill>
                <a:latin typeface="Cambria" pitchFamily="18" charset="0"/>
                <a:cs typeface="Times New Roman" pitchFamily="18" charset="0"/>
              </a:rPr>
              <a:t>Регистрации подлежат: право собственности, право хозяйственного ведения, право оперативного управления, право пожизненного наследуемого владения, право постоянного пользования, ипотека, сервитуты, а также иные права в случаях, предусмотренных настоящим Кодексом и иными законами</a:t>
            </a:r>
            <a:r>
              <a:rPr lang="ru-RU" sz="1200" dirty="0" smtClean="0">
                <a:solidFill>
                  <a:srgbClr val="002060"/>
                </a:solidFill>
                <a:latin typeface="Cambria" pitchFamily="18" charset="0"/>
                <a:cs typeface="Times New Roman" pitchFamily="18" charset="0"/>
              </a:rPr>
              <a:t>.</a:t>
            </a:r>
          </a:p>
        </p:txBody>
      </p:sp>
      <p:pic>
        <p:nvPicPr>
          <p:cNvPr id="6" name="Рисунок 7" descr="разобранный кубик.gif"/>
          <p:cNvPicPr>
            <a:picLocks noChangeAspect="1"/>
          </p:cNvPicPr>
          <p:nvPr/>
        </p:nvPicPr>
        <p:blipFill>
          <a:blip r:embed="rId4" cstate="print"/>
          <a:srcRect/>
          <a:stretch>
            <a:fillRect/>
          </a:stretch>
        </p:blipFill>
        <p:spPr bwMode="auto">
          <a:xfrm>
            <a:off x="8316913" y="4508500"/>
            <a:ext cx="682625" cy="698500"/>
          </a:xfrm>
          <a:prstGeom prst="rect">
            <a:avLst/>
          </a:prstGeom>
          <a:noFill/>
          <a:ln w="9525">
            <a:noFill/>
            <a:miter lim="800000"/>
            <a:headEnd/>
            <a:tailEnd/>
          </a:ln>
        </p:spPr>
      </p:pic>
      <p:pic>
        <p:nvPicPr>
          <p:cNvPr id="7" name="Рисунок 8" descr="собранный наполовину кубик.gif"/>
          <p:cNvPicPr>
            <a:picLocks noChangeAspect="1"/>
          </p:cNvPicPr>
          <p:nvPr/>
        </p:nvPicPr>
        <p:blipFill>
          <a:blip r:embed="rId5" cstate="print"/>
          <a:srcRect/>
          <a:stretch>
            <a:fillRect/>
          </a:stretch>
        </p:blipFill>
        <p:spPr bwMode="auto">
          <a:xfrm>
            <a:off x="8316913" y="5229225"/>
            <a:ext cx="682625" cy="711200"/>
          </a:xfrm>
          <a:prstGeom prst="rect">
            <a:avLst/>
          </a:prstGeom>
          <a:noFill/>
          <a:ln w="9525">
            <a:noFill/>
            <a:miter lim="800000"/>
            <a:headEnd/>
            <a:tailEnd/>
          </a:ln>
        </p:spPr>
      </p:pic>
      <p:pic>
        <p:nvPicPr>
          <p:cNvPr id="8" name="Рисунок 9" descr="кубик СМАО.gif"/>
          <p:cNvPicPr>
            <a:picLocks noChangeAspect="1"/>
          </p:cNvPicPr>
          <p:nvPr/>
        </p:nvPicPr>
        <p:blipFill>
          <a:blip r:embed="rId6"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Вопросы законодательства</a:t>
            </a:r>
            <a:endParaRPr lang="ru-RU" dirty="0"/>
          </a:p>
        </p:txBody>
      </p:sp>
      <p:sp>
        <p:nvSpPr>
          <p:cNvPr id="2049" name="Rectangle 1"/>
          <p:cNvSpPr>
            <a:spLocks noChangeArrowheads="1"/>
          </p:cNvSpPr>
          <p:nvPr/>
        </p:nvSpPr>
        <p:spPr bwMode="auto">
          <a:xfrm>
            <a:off x="251520" y="1268760"/>
            <a:ext cx="4320480" cy="2492990"/>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13</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Исходя из чего согласно Земельному кодексу Российской Федерации определяется правовой режим земель?</a:t>
            </a:r>
          </a:p>
          <a:p>
            <a:pPr lvl="0" algn="just"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1) Из правоустанавливающих документов.</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2) Из потребностей правообладателя в том или ином правовом режиме.</a:t>
            </a:r>
          </a:p>
          <a:p>
            <a:pPr lvl="0" algn="just" eaLnBrk="0" hangingPunct="0"/>
            <a:r>
              <a:rPr lang="ru-RU" sz="1200" b="1" dirty="0" smtClean="0">
                <a:solidFill>
                  <a:srgbClr val="C00000"/>
                </a:solidFill>
                <a:latin typeface="Cambria" pitchFamily="18" charset="0"/>
                <a:ea typeface="Times New Roman" pitchFamily="18" charset="0"/>
                <a:cs typeface="Times New Roman" pitchFamily="18" charset="0"/>
              </a:rPr>
              <a:t>3) Из их принадлежности к той или иной категории и разрешенного использования в соответствии с зонированием территорий.</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4) Из особенностей использования земельных участков на определенной Территории.</a:t>
            </a:r>
          </a:p>
        </p:txBody>
      </p:sp>
      <p:sp>
        <p:nvSpPr>
          <p:cNvPr id="12" name="Rectangle 1"/>
          <p:cNvSpPr>
            <a:spLocks noChangeArrowheads="1"/>
          </p:cNvSpPr>
          <p:nvPr/>
        </p:nvSpPr>
        <p:spPr bwMode="auto">
          <a:xfrm>
            <a:off x="4644008" y="1268760"/>
            <a:ext cx="4248472" cy="5262979"/>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Земельный кодекс Российской Федерации</a:t>
            </a:r>
          </a:p>
          <a:p>
            <a:pPr algn="just" eaLnBrk="0" hangingPunct="0"/>
            <a:r>
              <a:rPr lang="ru-RU" sz="1200" dirty="0" smtClean="0">
                <a:solidFill>
                  <a:srgbClr val="002060"/>
                </a:solidFill>
                <a:latin typeface="Cambria" pitchFamily="18" charset="0"/>
                <a:cs typeface="Times New Roman" pitchFamily="18" charset="0"/>
              </a:rPr>
              <a:t>Статья 7. Состав земель в Российской Федерации</a:t>
            </a:r>
          </a:p>
          <a:p>
            <a:pPr algn="just" eaLnBrk="0" hangingPunct="0"/>
            <a:r>
              <a:rPr lang="ru-RU" sz="1200" dirty="0" smtClean="0">
                <a:solidFill>
                  <a:srgbClr val="002060"/>
                </a:solidFill>
                <a:latin typeface="Cambria" pitchFamily="18" charset="0"/>
                <a:cs typeface="Times New Roman" pitchFamily="18" charset="0"/>
              </a:rPr>
              <a:t> 1. Земли в Российской Федерации по целевому назначению подразделяются на следующие категории:</a:t>
            </a:r>
          </a:p>
          <a:p>
            <a:pPr algn="just" eaLnBrk="0" hangingPunct="0"/>
            <a:r>
              <a:rPr lang="ru-RU" sz="1200" dirty="0" smtClean="0">
                <a:solidFill>
                  <a:srgbClr val="002060"/>
                </a:solidFill>
                <a:latin typeface="Cambria" pitchFamily="18" charset="0"/>
                <a:cs typeface="Times New Roman" pitchFamily="18" charset="0"/>
              </a:rPr>
              <a:t>1) земли сельскохозяйственного назначения;</a:t>
            </a:r>
          </a:p>
          <a:p>
            <a:pPr algn="just" eaLnBrk="0" hangingPunct="0"/>
            <a:r>
              <a:rPr lang="ru-RU" sz="1200" dirty="0" smtClean="0">
                <a:solidFill>
                  <a:srgbClr val="002060"/>
                </a:solidFill>
                <a:latin typeface="Cambria" pitchFamily="18" charset="0"/>
                <a:cs typeface="Times New Roman" pitchFamily="18" charset="0"/>
              </a:rPr>
              <a:t>2) земли населенных пунктов;</a:t>
            </a:r>
          </a:p>
          <a:p>
            <a:pPr algn="just" eaLnBrk="0" hangingPunct="0"/>
            <a:r>
              <a:rPr lang="ru-RU" sz="1200" dirty="0" smtClean="0">
                <a:solidFill>
                  <a:srgbClr val="002060"/>
                </a:solidFill>
                <a:latin typeface="Cambria" pitchFamily="18" charset="0"/>
                <a:cs typeface="Times New Roman" pitchFamily="18" charset="0"/>
              </a:rPr>
              <a:t>3) земли промышленности, энергетики, транспорта, связи, радиовещания, телевидения, информатики, земли для обеспечения космической деятельности, земли обороны, безопасности и земли иного специального назначения;</a:t>
            </a:r>
          </a:p>
          <a:p>
            <a:pPr algn="just" eaLnBrk="0" hangingPunct="0"/>
            <a:r>
              <a:rPr lang="ru-RU" sz="1200" dirty="0" smtClean="0">
                <a:solidFill>
                  <a:srgbClr val="002060"/>
                </a:solidFill>
                <a:latin typeface="Cambria" pitchFamily="18" charset="0"/>
                <a:cs typeface="Times New Roman" pitchFamily="18" charset="0"/>
              </a:rPr>
              <a:t>4) земли особо охраняемых территорий и объектов;</a:t>
            </a:r>
          </a:p>
          <a:p>
            <a:pPr algn="just" eaLnBrk="0" hangingPunct="0"/>
            <a:r>
              <a:rPr lang="ru-RU" sz="1200" dirty="0" smtClean="0">
                <a:solidFill>
                  <a:srgbClr val="002060"/>
                </a:solidFill>
                <a:latin typeface="Cambria" pitchFamily="18" charset="0"/>
                <a:cs typeface="Times New Roman" pitchFamily="18" charset="0"/>
              </a:rPr>
              <a:t>5) земли лесного фонда;</a:t>
            </a:r>
          </a:p>
          <a:p>
            <a:pPr algn="just" eaLnBrk="0" hangingPunct="0"/>
            <a:r>
              <a:rPr lang="ru-RU" sz="1200" dirty="0" smtClean="0">
                <a:solidFill>
                  <a:srgbClr val="002060"/>
                </a:solidFill>
                <a:latin typeface="Cambria" pitchFamily="18" charset="0"/>
                <a:cs typeface="Times New Roman" pitchFamily="18" charset="0"/>
              </a:rPr>
              <a:t>6) земли водного фонда;</a:t>
            </a:r>
          </a:p>
          <a:p>
            <a:pPr algn="just" eaLnBrk="0" hangingPunct="0"/>
            <a:r>
              <a:rPr lang="ru-RU" sz="1200" dirty="0" smtClean="0">
                <a:solidFill>
                  <a:srgbClr val="002060"/>
                </a:solidFill>
                <a:latin typeface="Cambria" pitchFamily="18" charset="0"/>
                <a:cs typeface="Times New Roman" pitchFamily="18" charset="0"/>
              </a:rPr>
              <a:t>7) земли запаса.</a:t>
            </a:r>
          </a:p>
          <a:p>
            <a:pPr algn="just" eaLnBrk="0" hangingPunct="0"/>
            <a:r>
              <a:rPr lang="ru-RU" sz="1200" dirty="0" smtClean="0">
                <a:solidFill>
                  <a:srgbClr val="002060"/>
                </a:solidFill>
                <a:latin typeface="Cambria" pitchFamily="18" charset="0"/>
                <a:cs typeface="Times New Roman" pitchFamily="18" charset="0"/>
              </a:rPr>
              <a:t>2. Земли, указанные в п. 1 ст. 7, используются в соответствии с установленным для них целевым назначением. </a:t>
            </a:r>
            <a:r>
              <a:rPr lang="ru-RU" sz="1200" b="1" dirty="0" smtClean="0">
                <a:solidFill>
                  <a:srgbClr val="002060"/>
                </a:solidFill>
                <a:latin typeface="Cambria" pitchFamily="18" charset="0"/>
                <a:cs typeface="Times New Roman" pitchFamily="18" charset="0"/>
              </a:rPr>
              <a:t>Правовой режим земель определяется исходя из их принадлежности к той или иной категории и разрешенного использования в соответствии с зонированием территорий, общие принципы и порядок проведения которого устанавливаются федеральными законами и требованиями специальных федеральных законов.</a:t>
            </a:r>
          </a:p>
          <a:p>
            <a:pPr algn="just" eaLnBrk="0" hangingPunct="0"/>
            <a:r>
              <a:rPr lang="ru-RU" sz="1200" dirty="0" smtClean="0">
                <a:solidFill>
                  <a:srgbClr val="002060"/>
                </a:solidFill>
                <a:latin typeface="Cambria" pitchFamily="18" charset="0"/>
                <a:cs typeface="Times New Roman" pitchFamily="18" charset="0"/>
              </a:rPr>
              <a:t>Любой вид разрешенного использования из предусмотренных зонированием территорий видов выбирается самостоятельно, без дополнительных разрешений и процедур согласования.</a:t>
            </a:r>
          </a:p>
        </p:txBody>
      </p:sp>
    </p:spTree>
  </p:cSld>
  <p:clrMapOvr>
    <a:masterClrMapping/>
  </p:clrMapOvr>
  <p:transition spd="slow" advTm="9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Вопросы законодательства</a:t>
            </a:r>
            <a:endParaRPr lang="ru-RU" dirty="0"/>
          </a:p>
        </p:txBody>
      </p:sp>
      <p:sp>
        <p:nvSpPr>
          <p:cNvPr id="2049" name="Rectangle 1"/>
          <p:cNvSpPr>
            <a:spLocks noChangeArrowheads="1"/>
          </p:cNvSpPr>
          <p:nvPr/>
        </p:nvSpPr>
        <p:spPr bwMode="auto">
          <a:xfrm>
            <a:off x="251520" y="1268760"/>
            <a:ext cx="4320480" cy="2677656"/>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14</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В чьей собственности согласно Лесному кодексу Российской Федерации находятся лесные участки в составе земель лесного фонда?</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 В федеральной собственности.</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II. В собственности субъекта Российской Федерации.</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III. В собственности муниципального образования.</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IV. В частной собственности.</a:t>
            </a:r>
          </a:p>
          <a:p>
            <a:pPr lvl="0" algn="just"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lvl="0" algn="just" eaLnBrk="0" hangingPunct="0"/>
            <a:r>
              <a:rPr lang="ru-RU" sz="1200" b="1" dirty="0" smtClean="0">
                <a:solidFill>
                  <a:srgbClr val="C00000"/>
                </a:solidFill>
                <a:latin typeface="Cambria" pitchFamily="18" charset="0"/>
                <a:ea typeface="Times New Roman" pitchFamily="18" charset="0"/>
                <a:cs typeface="Times New Roman" pitchFamily="18" charset="0"/>
              </a:rPr>
              <a:t>1) I.</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2) I, II.</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3) I, II, III.</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4) Все перечисленное.</a:t>
            </a:r>
          </a:p>
        </p:txBody>
      </p:sp>
      <p:sp>
        <p:nvSpPr>
          <p:cNvPr id="12" name="Rectangle 1"/>
          <p:cNvSpPr>
            <a:spLocks noChangeArrowheads="1"/>
          </p:cNvSpPr>
          <p:nvPr/>
        </p:nvSpPr>
        <p:spPr bwMode="auto">
          <a:xfrm>
            <a:off x="4716016" y="1268760"/>
            <a:ext cx="4248472" cy="1569660"/>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Лесной кодекс Российской Федерации</a:t>
            </a:r>
          </a:p>
          <a:p>
            <a:pPr algn="just" eaLnBrk="0" hangingPunct="0"/>
            <a:r>
              <a:rPr lang="ru-RU" sz="1200" dirty="0" smtClean="0">
                <a:solidFill>
                  <a:srgbClr val="002060"/>
                </a:solidFill>
                <a:latin typeface="Cambria" pitchFamily="18" charset="0"/>
                <a:cs typeface="Times New Roman" pitchFamily="18" charset="0"/>
              </a:rPr>
              <a:t>Статья 8. Право собственности на лесные участки</a:t>
            </a:r>
          </a:p>
          <a:p>
            <a:pPr algn="just" eaLnBrk="0" hangingPunct="0"/>
            <a:r>
              <a:rPr lang="ru-RU" sz="1200" dirty="0" smtClean="0">
                <a:solidFill>
                  <a:srgbClr val="002060"/>
                </a:solidFill>
                <a:latin typeface="Cambria" pitchFamily="18" charset="0"/>
                <a:cs typeface="Times New Roman" pitchFamily="18" charset="0"/>
              </a:rPr>
              <a:t> </a:t>
            </a:r>
          </a:p>
          <a:p>
            <a:pPr algn="just" eaLnBrk="0" hangingPunct="0"/>
            <a:r>
              <a:rPr lang="ru-RU" sz="1200" dirty="0" smtClean="0">
                <a:solidFill>
                  <a:srgbClr val="002060"/>
                </a:solidFill>
                <a:latin typeface="Cambria" pitchFamily="18" charset="0"/>
                <a:cs typeface="Times New Roman" pitchFamily="18" charset="0"/>
              </a:rPr>
              <a:t>1. Лесные участки в составе земель лесного фонда находятся в федеральной собственности.</a:t>
            </a:r>
          </a:p>
          <a:p>
            <a:pPr algn="just" eaLnBrk="0" hangingPunct="0"/>
            <a:r>
              <a:rPr lang="ru-RU" sz="1200" dirty="0" smtClean="0">
                <a:solidFill>
                  <a:srgbClr val="002060"/>
                </a:solidFill>
                <a:latin typeface="Cambria" pitchFamily="18" charset="0"/>
                <a:cs typeface="Times New Roman" pitchFamily="18" charset="0"/>
              </a:rPr>
              <a:t>2. Формы собственности на лесные участки в составе земель иных категорий определяются в соответствии с земельным законодательством.</a:t>
            </a:r>
          </a:p>
        </p:txBody>
      </p:sp>
      <p:pic>
        <p:nvPicPr>
          <p:cNvPr id="6" name="Рисунок 7" descr="разобранный кубик.gif"/>
          <p:cNvPicPr>
            <a:picLocks noChangeAspect="1"/>
          </p:cNvPicPr>
          <p:nvPr/>
        </p:nvPicPr>
        <p:blipFill>
          <a:blip r:embed="rId4" cstate="print"/>
          <a:srcRect/>
          <a:stretch>
            <a:fillRect/>
          </a:stretch>
        </p:blipFill>
        <p:spPr bwMode="auto">
          <a:xfrm>
            <a:off x="8316913" y="4508500"/>
            <a:ext cx="682625" cy="698500"/>
          </a:xfrm>
          <a:prstGeom prst="rect">
            <a:avLst/>
          </a:prstGeom>
          <a:noFill/>
          <a:ln w="9525">
            <a:noFill/>
            <a:miter lim="800000"/>
            <a:headEnd/>
            <a:tailEnd/>
          </a:ln>
        </p:spPr>
      </p:pic>
      <p:pic>
        <p:nvPicPr>
          <p:cNvPr id="7" name="Рисунок 8" descr="собранный наполовину кубик.gif"/>
          <p:cNvPicPr>
            <a:picLocks noChangeAspect="1"/>
          </p:cNvPicPr>
          <p:nvPr/>
        </p:nvPicPr>
        <p:blipFill>
          <a:blip r:embed="rId5" cstate="print"/>
          <a:srcRect/>
          <a:stretch>
            <a:fillRect/>
          </a:stretch>
        </p:blipFill>
        <p:spPr bwMode="auto">
          <a:xfrm>
            <a:off x="8316913" y="5229225"/>
            <a:ext cx="682625" cy="711200"/>
          </a:xfrm>
          <a:prstGeom prst="rect">
            <a:avLst/>
          </a:prstGeom>
          <a:noFill/>
          <a:ln w="9525">
            <a:noFill/>
            <a:miter lim="800000"/>
            <a:headEnd/>
            <a:tailEnd/>
          </a:ln>
        </p:spPr>
      </p:pic>
      <p:pic>
        <p:nvPicPr>
          <p:cNvPr id="8" name="Рисунок 9" descr="кубик СМАО.gif"/>
          <p:cNvPicPr>
            <a:picLocks noChangeAspect="1"/>
          </p:cNvPicPr>
          <p:nvPr/>
        </p:nvPicPr>
        <p:blipFill>
          <a:blip r:embed="rId6"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Вопросы законодательства</a:t>
            </a:r>
            <a:endParaRPr lang="ru-RU" dirty="0"/>
          </a:p>
        </p:txBody>
      </p:sp>
      <p:sp>
        <p:nvSpPr>
          <p:cNvPr id="2049" name="Rectangle 1"/>
          <p:cNvSpPr>
            <a:spLocks noChangeArrowheads="1"/>
          </p:cNvSpPr>
          <p:nvPr/>
        </p:nvSpPr>
        <p:spPr bwMode="auto">
          <a:xfrm>
            <a:off x="251520" y="1268760"/>
            <a:ext cx="4320480" cy="3416320"/>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15</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В каких случаях согласно Федеральному закону от 21.12.2004 № 172-ФЗ «О переводе земель или земельных участков из одной категории в другую» перевод земель или земельных участков в составе таких земель из одной категории в другую не допускается?</a:t>
            </a:r>
          </a:p>
          <a:p>
            <a:pPr lvl="0" algn="just"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lvl="0" algn="just" eaLnBrk="0" hangingPunct="0"/>
            <a:r>
              <a:rPr lang="ru-RU" sz="1200" b="1" dirty="0" smtClean="0">
                <a:solidFill>
                  <a:srgbClr val="C00000"/>
                </a:solidFill>
                <a:latin typeface="Cambria" pitchFamily="18" charset="0"/>
                <a:ea typeface="Times New Roman" pitchFamily="18" charset="0"/>
                <a:cs typeface="Times New Roman" pitchFamily="18" charset="0"/>
              </a:rPr>
              <a:t>1) В случае наличия отрицательного заключения государственной экологической экспертизы, если ее проведение предусмотрено федеральными законами.</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2) В случае изменения целевого назначения земельного участка.</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3) В случае отсутствия согласия собственника (собственников) соседнего (соседних) земельного участка (земельных участков).</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4) В случае отсутствия утвержденных градостроительных регламентов</a:t>
            </a:r>
          </a:p>
        </p:txBody>
      </p:sp>
      <p:sp>
        <p:nvSpPr>
          <p:cNvPr id="12" name="Rectangle 1"/>
          <p:cNvSpPr>
            <a:spLocks noChangeArrowheads="1"/>
          </p:cNvSpPr>
          <p:nvPr/>
        </p:nvSpPr>
        <p:spPr bwMode="auto">
          <a:xfrm>
            <a:off x="4716016" y="1268760"/>
            <a:ext cx="4248472" cy="4339650"/>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Федеральный закон от 21.12.2004 N 172-ФЗ (ред. от 29.07.2017) "О переводе земель или земельных участков из одной категории в другую«</a:t>
            </a:r>
          </a:p>
          <a:p>
            <a:pPr algn="just" eaLnBrk="0" hangingPunct="0"/>
            <a:endParaRPr lang="ru-RU" sz="1200" i="1" u="sng"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Статья 4. Основания отказа в переводе земель или земельных участков в составе таких земель из одной категории в другую</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Перевод земель или земельных участков в составе таких земель из одной категории в другую не допускается в случае:</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1) установления в соответствии с федеральными законами ограничения перевода земель или земельных участков в составе таких земель из одной категории в другую либо запрета на такой перевод;</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2) наличия отрицательного заключения государственной экологической экспертизы в случае, если ее проведение предусмотрено федеральными законами;</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3) установления несоответствия испрашиваемого целевого назначения земель или земельных участков утвержденным документам территориального планирования и документации по планировке территории, землеустроительной документации.</a:t>
            </a:r>
          </a:p>
        </p:txBody>
      </p:sp>
      <p:pic>
        <p:nvPicPr>
          <p:cNvPr id="8" name="Рисунок 9" descr="кубик СМАО.gif"/>
          <p:cNvPicPr>
            <a:picLocks noChangeAspect="1"/>
          </p:cNvPicPr>
          <p:nvPr/>
        </p:nvPicPr>
        <p:blipFill>
          <a:blip r:embed="rId4"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3600986"/>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16</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Для определения рыночной стоимости недвижимости методом дисконтированных денежных потоков какие из перечисленных ниже данных необходимы:</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 Информация о планируемом использовании объекта его покупателем.</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II. Прогноз изменения рыночных ставок капитализации для сегмента рынка, к которому относится объект.</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III. Информация об условиях ипотечного кредита, связанного с приобретением объекта недвижимости.</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IV. Требуемая рыночная норма доходности инвестирования для объектов аналогичных оцениваемому.</a:t>
            </a:r>
          </a:p>
          <a:p>
            <a:pPr lvl="0" algn="just"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1) </a:t>
            </a:r>
            <a:r>
              <a:rPr lang="en-US" sz="1200" dirty="0" smtClean="0">
                <a:solidFill>
                  <a:srgbClr val="063888"/>
                </a:solidFill>
                <a:latin typeface="Cambria" pitchFamily="18" charset="0"/>
                <a:ea typeface="Times New Roman" pitchFamily="18" charset="0"/>
                <a:cs typeface="Times New Roman" pitchFamily="18" charset="0"/>
              </a:rPr>
              <a:t>I, III, IV</a:t>
            </a:r>
            <a:r>
              <a:rPr lang="ru-RU" sz="1200" dirty="0" smtClean="0">
                <a:solidFill>
                  <a:srgbClr val="063888"/>
                </a:solidFill>
                <a:latin typeface="Cambria" pitchFamily="18" charset="0"/>
                <a:ea typeface="Times New Roman" pitchFamily="18" charset="0"/>
                <a:cs typeface="Times New Roman" pitchFamily="18" charset="0"/>
              </a:rPr>
              <a:t>.</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2) </a:t>
            </a:r>
            <a:r>
              <a:rPr lang="en-US" sz="1200" dirty="0" smtClean="0">
                <a:solidFill>
                  <a:srgbClr val="063888"/>
                </a:solidFill>
                <a:latin typeface="Cambria" pitchFamily="18" charset="0"/>
                <a:ea typeface="Times New Roman" pitchFamily="18" charset="0"/>
                <a:cs typeface="Times New Roman" pitchFamily="18" charset="0"/>
              </a:rPr>
              <a:t>II, III, IV</a:t>
            </a:r>
            <a:r>
              <a:rPr lang="ru-RU" sz="1200" dirty="0" smtClean="0">
                <a:solidFill>
                  <a:srgbClr val="063888"/>
                </a:solidFill>
                <a:latin typeface="Cambria" pitchFamily="18" charset="0"/>
                <a:ea typeface="Times New Roman" pitchFamily="18" charset="0"/>
                <a:cs typeface="Times New Roman" pitchFamily="18" charset="0"/>
              </a:rPr>
              <a:t>.</a:t>
            </a:r>
          </a:p>
          <a:p>
            <a:pPr lvl="0" algn="just" eaLnBrk="0" hangingPunct="0"/>
            <a:r>
              <a:rPr lang="ru-RU" sz="1200" b="1" dirty="0" smtClean="0">
                <a:solidFill>
                  <a:srgbClr val="C00000"/>
                </a:solidFill>
                <a:latin typeface="Cambria" pitchFamily="18" charset="0"/>
                <a:ea typeface="Times New Roman" pitchFamily="18" charset="0"/>
                <a:cs typeface="Times New Roman" pitchFamily="18" charset="0"/>
              </a:rPr>
              <a:t>3) </a:t>
            </a:r>
            <a:r>
              <a:rPr lang="en-US" sz="1200" b="1" dirty="0" smtClean="0">
                <a:solidFill>
                  <a:srgbClr val="C00000"/>
                </a:solidFill>
                <a:latin typeface="Cambria" pitchFamily="18" charset="0"/>
                <a:ea typeface="Times New Roman" pitchFamily="18" charset="0"/>
                <a:cs typeface="Times New Roman" pitchFamily="18" charset="0"/>
              </a:rPr>
              <a:t>II, IV.</a:t>
            </a:r>
            <a:endParaRPr lang="ru-RU" sz="1200" b="1" dirty="0" smtClean="0">
              <a:solidFill>
                <a:srgbClr val="C00000"/>
              </a:solidFill>
              <a:latin typeface="Cambria" pitchFamily="18" charset="0"/>
              <a:ea typeface="Times New Roman" pitchFamily="18" charset="0"/>
              <a:cs typeface="Times New Roman" pitchFamily="18"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4) I, II, III и IV.</a:t>
            </a:r>
          </a:p>
        </p:txBody>
      </p:sp>
      <p:sp>
        <p:nvSpPr>
          <p:cNvPr id="12" name="Rectangle 1"/>
          <p:cNvSpPr>
            <a:spLocks noChangeArrowheads="1"/>
          </p:cNvSpPr>
          <p:nvPr/>
        </p:nvSpPr>
        <p:spPr bwMode="auto">
          <a:xfrm>
            <a:off x="4716016" y="1271657"/>
            <a:ext cx="4248472" cy="4893647"/>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Глоссарий:</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Метод дисконтированных денежных потоков </a:t>
            </a:r>
            <a:r>
              <a:rPr lang="ru-RU" sz="1200" dirty="0" smtClean="0">
                <a:solidFill>
                  <a:srgbClr val="002060"/>
                </a:solidFill>
                <a:latin typeface="Cambria" pitchFamily="18" charset="0"/>
                <a:ea typeface="Times New Roman" pitchFamily="18" charset="0"/>
                <a:cs typeface="Times New Roman" pitchFamily="18" charset="0"/>
              </a:rPr>
              <a:t>- метод расчета стоимости, основанный на приведении (дисконтировании) будущих денежных потоков доходов и расходов, связанных с объектом недвижимости, в том числе от его продажи в конце прогнозного периода, к дате, на которую определяется стоимость.</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Оценка недвижимости (под ред. А.Г. Грязновой и </a:t>
            </a:r>
            <a:br>
              <a:rPr lang="ru-RU" sz="1200" i="1" u="sng" dirty="0" smtClean="0">
                <a:solidFill>
                  <a:srgbClr val="002060"/>
                </a:solidFill>
                <a:latin typeface="Cambria" pitchFamily="18" charset="0"/>
                <a:ea typeface="Times New Roman" pitchFamily="18" charset="0"/>
                <a:cs typeface="Times New Roman" pitchFamily="18" charset="0"/>
              </a:rPr>
            </a:br>
            <a:r>
              <a:rPr lang="ru-RU" sz="1200" i="1" u="sng" dirty="0" smtClean="0">
                <a:solidFill>
                  <a:srgbClr val="002060"/>
                </a:solidFill>
                <a:latin typeface="Cambria" pitchFamily="18" charset="0"/>
                <a:ea typeface="Times New Roman" pitchFamily="18" charset="0"/>
                <a:cs typeface="Times New Roman" pitchFamily="18" charset="0"/>
              </a:rPr>
              <a:t>М.А. Федотовой)</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Особенности расчета денежного потока при использовании метода ДДП:</a:t>
            </a:r>
          </a:p>
          <a:p>
            <a:pPr marL="228600" indent="-228600" algn="just" eaLnBrk="0" hangingPunct="0">
              <a:buAutoNum type="arabicPeriod"/>
            </a:pPr>
            <a:r>
              <a:rPr lang="ru-RU" sz="1200" dirty="0" smtClean="0">
                <a:solidFill>
                  <a:srgbClr val="002060"/>
                </a:solidFill>
                <a:latin typeface="Cambria" pitchFamily="18" charset="0"/>
                <a:ea typeface="Times New Roman" pitchFamily="18" charset="0"/>
                <a:cs typeface="Times New Roman" pitchFamily="18" charset="0"/>
              </a:rPr>
              <a:t>Налог на недвижимости необходимо вычитать из ДВД в составе операционных расходов</a:t>
            </a:r>
          </a:p>
          <a:p>
            <a:pPr marL="228600" indent="-228600" algn="just" eaLnBrk="0" hangingPunct="0">
              <a:buAutoNum type="arabicPeriod"/>
            </a:pPr>
            <a:r>
              <a:rPr lang="ru-RU" sz="1200" dirty="0" smtClean="0">
                <a:solidFill>
                  <a:srgbClr val="002060"/>
                </a:solidFill>
                <a:latin typeface="Cambria" pitchFamily="18" charset="0"/>
                <a:ea typeface="Times New Roman" pitchFamily="18" charset="0"/>
                <a:cs typeface="Times New Roman" pitchFamily="18" charset="0"/>
              </a:rPr>
              <a:t>Экономическая и налоговая амортизация не является реальным ДЛП, поэтому учет амортизации при прогнозировании доходов является излишним</a:t>
            </a:r>
          </a:p>
          <a:p>
            <a:pPr marL="228600" indent="-228600" algn="just" eaLnBrk="0" hangingPunct="0">
              <a:buAutoNum type="arabicPeriod"/>
            </a:pPr>
            <a:r>
              <a:rPr lang="ru-RU" sz="1200" dirty="0" smtClean="0">
                <a:solidFill>
                  <a:srgbClr val="002060"/>
                </a:solidFill>
                <a:latin typeface="Cambria" pitchFamily="18" charset="0"/>
                <a:ea typeface="Times New Roman" pitchFamily="18" charset="0"/>
                <a:cs typeface="Times New Roman" pitchFamily="18" charset="0"/>
              </a:rPr>
              <a:t>Платежи по обслуживанию кредита (выплата процентов и погашение долга) необходимо вычитать из ЧОД, </a:t>
            </a:r>
            <a:r>
              <a:rPr lang="ru-RU" sz="1200" b="1" u="sng" dirty="0" smtClean="0">
                <a:solidFill>
                  <a:srgbClr val="C00000"/>
                </a:solidFill>
                <a:latin typeface="Cambria" pitchFamily="18" charset="0"/>
                <a:ea typeface="Times New Roman" pitchFamily="18" charset="0"/>
                <a:cs typeface="Times New Roman" pitchFamily="18" charset="0"/>
              </a:rPr>
              <a:t>если оценивается стоимость для конкретного инвестора</a:t>
            </a:r>
            <a:r>
              <a:rPr lang="ru-RU" sz="1200" dirty="0" smtClean="0">
                <a:solidFill>
                  <a:srgbClr val="002060"/>
                </a:solidFill>
                <a:latin typeface="Cambria" pitchFamily="18" charset="0"/>
                <a:ea typeface="Times New Roman" pitchFamily="18" charset="0"/>
                <a:cs typeface="Times New Roman" pitchFamily="18" charset="0"/>
              </a:rPr>
              <a:t>.</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ДДП до уплаты налогов </a:t>
            </a:r>
            <a:r>
              <a:rPr lang="ru-RU" sz="1200" dirty="0" smtClean="0">
                <a:solidFill>
                  <a:srgbClr val="002060"/>
                </a:solidFill>
                <a:latin typeface="Cambria" pitchFamily="18" charset="0"/>
                <a:ea typeface="Times New Roman" pitchFamily="18" charset="0"/>
                <a:cs typeface="Times New Roman" pitchFamily="18" charset="0"/>
              </a:rPr>
              <a:t>= ПВД – потери от недозагрузки + Прочие доходы = ДВД – ОР = ЧОД до налогообложения – Обслуживание кредита + Прирост кредитов</a:t>
            </a:r>
          </a:p>
          <a:p>
            <a:pPr algn="just" eaLnBrk="0" hangingPunct="0"/>
            <a:endParaRPr lang="ru-RU" sz="1200" i="1" u="sng" dirty="0" smtClean="0">
              <a:solidFill>
                <a:srgbClr val="002060"/>
              </a:solidFill>
              <a:latin typeface="Cambria" pitchFamily="18" charset="0"/>
              <a:ea typeface="Times New Roman" pitchFamily="18" charset="0"/>
              <a:cs typeface="Times New Roman" pitchFamily="18" charset="0"/>
            </a:endParaRP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Теоретические вопросы</a:t>
            </a:r>
            <a:endParaRPr lang="ru-RU" dirty="0"/>
          </a:p>
        </p:txBody>
      </p:sp>
    </p:spTree>
  </p:cSld>
  <p:clrMapOvr>
    <a:masterClrMapping/>
  </p:clrMapOvr>
  <p:transition spd="slow" advTm="9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7" descr="SMAO_new_logo.png"/>
          <p:cNvPicPr>
            <a:picLocks noChangeAspect="1"/>
          </p:cNvPicPr>
          <p:nvPr/>
        </p:nvPicPr>
        <p:blipFill>
          <a:blip r:embed="rId2" cstate="print"/>
          <a:srcRect/>
          <a:stretch>
            <a:fillRect/>
          </a:stretch>
        </p:blipFill>
        <p:spPr bwMode="auto">
          <a:xfrm>
            <a:off x="323850" y="260350"/>
            <a:ext cx="1800225" cy="947738"/>
          </a:xfrm>
          <a:prstGeom prst="rect">
            <a:avLst/>
          </a:prstGeom>
          <a:noFill/>
          <a:ln w="9525">
            <a:noFill/>
            <a:miter lim="800000"/>
            <a:headEnd/>
            <a:tailEnd/>
          </a:ln>
        </p:spPr>
      </p:pic>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Анализ сроков сдачи КЭ и выдачи КА</a:t>
            </a:r>
            <a:endParaRPr lang="ru-RU" dirty="0"/>
          </a:p>
        </p:txBody>
      </p:sp>
      <p:cxnSp>
        <p:nvCxnSpPr>
          <p:cNvPr id="7" name="Прямая со стрелкой 6"/>
          <p:cNvCxnSpPr/>
          <p:nvPr/>
        </p:nvCxnSpPr>
        <p:spPr>
          <a:xfrm>
            <a:off x="179512" y="1988840"/>
            <a:ext cx="878497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Прямая со стрелкой 7"/>
          <p:cNvCxnSpPr/>
          <p:nvPr/>
        </p:nvCxnSpPr>
        <p:spPr>
          <a:xfrm>
            <a:off x="342576" y="2708920"/>
            <a:ext cx="1277096"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9" name="Прямоугольник 8"/>
          <p:cNvSpPr/>
          <p:nvPr/>
        </p:nvSpPr>
        <p:spPr>
          <a:xfrm rot="16200000">
            <a:off x="-206659" y="2230996"/>
            <a:ext cx="792088" cy="307777"/>
          </a:xfrm>
          <a:prstGeom prst="rect">
            <a:avLst/>
          </a:prstGeom>
        </p:spPr>
        <p:txBody>
          <a:bodyPr wrap="square">
            <a:spAutoFit/>
          </a:bodyPr>
          <a:lstStyle/>
          <a:p>
            <a:pPr>
              <a:spcBef>
                <a:spcPts val="300"/>
              </a:spcBef>
            </a:pPr>
            <a:r>
              <a:rPr lang="ru-RU" sz="1400" b="1" dirty="0" smtClean="0">
                <a:solidFill>
                  <a:srgbClr val="0C4A82"/>
                </a:solidFill>
                <a:latin typeface="Cambria" pitchFamily="18" charset="0"/>
              </a:rPr>
              <a:t>Анкета</a:t>
            </a:r>
            <a:endParaRPr lang="ru-RU" sz="1400" b="1" dirty="0">
              <a:solidFill>
                <a:srgbClr val="0C4A82"/>
              </a:solidFill>
              <a:latin typeface="Cambria" pitchFamily="18" charset="0"/>
            </a:endParaRPr>
          </a:p>
        </p:txBody>
      </p:sp>
      <p:cxnSp>
        <p:nvCxnSpPr>
          <p:cNvPr id="10" name="Прямая со стрелкой 9"/>
          <p:cNvCxnSpPr/>
          <p:nvPr/>
        </p:nvCxnSpPr>
        <p:spPr>
          <a:xfrm flipV="1">
            <a:off x="323528" y="1988840"/>
            <a:ext cx="0" cy="720080"/>
          </a:xfrm>
          <a:prstGeom prst="straightConnector1">
            <a:avLst/>
          </a:prstGeom>
          <a:ln>
            <a:prstDash val="dash"/>
            <a:tailEnd type="none"/>
          </a:ln>
        </p:spPr>
        <p:style>
          <a:lnRef idx="2">
            <a:schemeClr val="accent1"/>
          </a:lnRef>
          <a:fillRef idx="0">
            <a:schemeClr val="accent1"/>
          </a:fillRef>
          <a:effectRef idx="1">
            <a:schemeClr val="accent1"/>
          </a:effectRef>
          <a:fontRef idx="minor">
            <a:schemeClr val="tx1"/>
          </a:fontRef>
        </p:style>
      </p:cxnSp>
      <p:cxnSp>
        <p:nvCxnSpPr>
          <p:cNvPr id="11" name="Прямая со стрелкой 10"/>
          <p:cNvCxnSpPr/>
          <p:nvPr/>
        </p:nvCxnSpPr>
        <p:spPr>
          <a:xfrm flipV="1">
            <a:off x="323528" y="1844824"/>
            <a:ext cx="0" cy="14401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12" name="Прямая со стрелкой 11"/>
          <p:cNvCxnSpPr/>
          <p:nvPr/>
        </p:nvCxnSpPr>
        <p:spPr>
          <a:xfrm flipV="1">
            <a:off x="1619672" y="1988840"/>
            <a:ext cx="0" cy="2160240"/>
          </a:xfrm>
          <a:prstGeom prst="straightConnector1">
            <a:avLst/>
          </a:prstGeom>
          <a:ln>
            <a:prstDash val="dash"/>
            <a:tailEnd type="none"/>
          </a:ln>
        </p:spPr>
        <p:style>
          <a:lnRef idx="2">
            <a:schemeClr val="accent1"/>
          </a:lnRef>
          <a:fillRef idx="0">
            <a:schemeClr val="accent1"/>
          </a:fillRef>
          <a:effectRef idx="1">
            <a:schemeClr val="accent1"/>
          </a:effectRef>
          <a:fontRef idx="minor">
            <a:schemeClr val="tx1"/>
          </a:fontRef>
        </p:style>
      </p:cxnSp>
      <p:cxnSp>
        <p:nvCxnSpPr>
          <p:cNvPr id="13" name="Прямая со стрелкой 12"/>
          <p:cNvCxnSpPr/>
          <p:nvPr/>
        </p:nvCxnSpPr>
        <p:spPr>
          <a:xfrm flipV="1">
            <a:off x="1619672" y="1844824"/>
            <a:ext cx="0" cy="14401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14" name="Прямоугольник 13"/>
          <p:cNvSpPr/>
          <p:nvPr/>
        </p:nvSpPr>
        <p:spPr>
          <a:xfrm>
            <a:off x="1475656" y="1583655"/>
            <a:ext cx="242155" cy="307777"/>
          </a:xfrm>
          <a:prstGeom prst="rect">
            <a:avLst/>
          </a:prstGeom>
        </p:spPr>
        <p:txBody>
          <a:bodyPr wrap="square">
            <a:spAutoFit/>
          </a:bodyPr>
          <a:lstStyle/>
          <a:p>
            <a:pPr>
              <a:spcBef>
                <a:spcPts val="300"/>
              </a:spcBef>
            </a:pPr>
            <a:r>
              <a:rPr lang="ru-RU" sz="1400" b="1" dirty="0" smtClean="0">
                <a:solidFill>
                  <a:srgbClr val="0C4A82"/>
                </a:solidFill>
                <a:latin typeface="Cambria" pitchFamily="18" charset="0"/>
              </a:rPr>
              <a:t>5</a:t>
            </a:r>
            <a:endParaRPr lang="ru-RU" sz="1400" b="1" dirty="0">
              <a:solidFill>
                <a:srgbClr val="0C4A82"/>
              </a:solidFill>
              <a:latin typeface="Cambria" pitchFamily="18" charset="0"/>
            </a:endParaRPr>
          </a:p>
        </p:txBody>
      </p:sp>
      <p:sp>
        <p:nvSpPr>
          <p:cNvPr id="15" name="Прямоугольник 14"/>
          <p:cNvSpPr/>
          <p:nvPr/>
        </p:nvSpPr>
        <p:spPr>
          <a:xfrm>
            <a:off x="323528" y="2371105"/>
            <a:ext cx="1334244" cy="307777"/>
          </a:xfrm>
          <a:prstGeom prst="rect">
            <a:avLst/>
          </a:prstGeom>
        </p:spPr>
        <p:txBody>
          <a:bodyPr wrap="square">
            <a:spAutoFit/>
          </a:bodyPr>
          <a:lstStyle/>
          <a:p>
            <a:pPr>
              <a:spcBef>
                <a:spcPts val="300"/>
              </a:spcBef>
            </a:pPr>
            <a:r>
              <a:rPr lang="ru-RU" sz="1400" b="1" dirty="0" smtClean="0">
                <a:solidFill>
                  <a:srgbClr val="0C4A82"/>
                </a:solidFill>
                <a:latin typeface="Cambria" pitchFamily="18" charset="0"/>
              </a:rPr>
              <a:t>Регистрация</a:t>
            </a:r>
            <a:endParaRPr lang="ru-RU" sz="1400" b="1" dirty="0">
              <a:solidFill>
                <a:srgbClr val="0C4A82"/>
              </a:solidFill>
              <a:latin typeface="Cambria" pitchFamily="18" charset="0"/>
            </a:endParaRPr>
          </a:p>
        </p:txBody>
      </p:sp>
      <p:sp>
        <p:nvSpPr>
          <p:cNvPr id="16" name="Прямоугольник 15"/>
          <p:cNvSpPr/>
          <p:nvPr/>
        </p:nvSpPr>
        <p:spPr>
          <a:xfrm>
            <a:off x="291778" y="2689175"/>
            <a:ext cx="1224136" cy="307777"/>
          </a:xfrm>
          <a:prstGeom prst="rect">
            <a:avLst/>
          </a:prstGeom>
        </p:spPr>
        <p:txBody>
          <a:bodyPr wrap="square">
            <a:spAutoFit/>
          </a:bodyPr>
          <a:lstStyle/>
          <a:p>
            <a:pPr algn="ctr">
              <a:spcBef>
                <a:spcPts val="300"/>
              </a:spcBef>
            </a:pPr>
            <a:r>
              <a:rPr lang="ru-RU" sz="1400" dirty="0" smtClean="0">
                <a:solidFill>
                  <a:srgbClr val="0C4A82"/>
                </a:solidFill>
                <a:latin typeface="Cambria" pitchFamily="18" charset="0"/>
              </a:rPr>
              <a:t>5 р.д. </a:t>
            </a:r>
            <a:endParaRPr lang="ru-RU" sz="1400" dirty="0">
              <a:solidFill>
                <a:srgbClr val="0C4A82"/>
              </a:solidFill>
              <a:latin typeface="Cambria" pitchFamily="18" charset="0"/>
            </a:endParaRPr>
          </a:p>
        </p:txBody>
      </p:sp>
      <p:cxnSp>
        <p:nvCxnSpPr>
          <p:cNvPr id="17" name="Прямая со стрелкой 16"/>
          <p:cNvCxnSpPr/>
          <p:nvPr/>
        </p:nvCxnSpPr>
        <p:spPr>
          <a:xfrm>
            <a:off x="1619672" y="2708920"/>
            <a:ext cx="1296144"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8" name="Прямая со стрелкой 17"/>
          <p:cNvCxnSpPr/>
          <p:nvPr/>
        </p:nvCxnSpPr>
        <p:spPr>
          <a:xfrm flipV="1">
            <a:off x="2916672" y="1988840"/>
            <a:ext cx="0" cy="720080"/>
          </a:xfrm>
          <a:prstGeom prst="straightConnector1">
            <a:avLst/>
          </a:prstGeom>
          <a:ln>
            <a:prstDash val="dash"/>
            <a:tailEnd type="none"/>
          </a:ln>
        </p:spPr>
        <p:style>
          <a:lnRef idx="2">
            <a:schemeClr val="accent1"/>
          </a:lnRef>
          <a:fillRef idx="0">
            <a:schemeClr val="accent1"/>
          </a:fillRef>
          <a:effectRef idx="1">
            <a:schemeClr val="accent1"/>
          </a:effectRef>
          <a:fontRef idx="minor">
            <a:schemeClr val="tx1"/>
          </a:fontRef>
        </p:style>
      </p:cxnSp>
      <p:cxnSp>
        <p:nvCxnSpPr>
          <p:cNvPr id="19" name="Прямая со стрелкой 18"/>
          <p:cNvCxnSpPr/>
          <p:nvPr/>
        </p:nvCxnSpPr>
        <p:spPr>
          <a:xfrm flipV="1">
            <a:off x="2916672" y="1844824"/>
            <a:ext cx="0" cy="14401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20" name="Прямоугольник 19"/>
          <p:cNvSpPr/>
          <p:nvPr/>
        </p:nvSpPr>
        <p:spPr>
          <a:xfrm>
            <a:off x="2699792" y="1583655"/>
            <a:ext cx="432047" cy="307777"/>
          </a:xfrm>
          <a:prstGeom prst="rect">
            <a:avLst/>
          </a:prstGeom>
        </p:spPr>
        <p:txBody>
          <a:bodyPr wrap="square">
            <a:spAutoFit/>
          </a:bodyPr>
          <a:lstStyle/>
          <a:p>
            <a:pPr>
              <a:spcBef>
                <a:spcPts val="300"/>
              </a:spcBef>
            </a:pPr>
            <a:r>
              <a:rPr lang="ru-RU" sz="1400" b="1" dirty="0" smtClean="0">
                <a:solidFill>
                  <a:srgbClr val="0C4A82"/>
                </a:solidFill>
                <a:latin typeface="Cambria" pitchFamily="18" charset="0"/>
              </a:rPr>
              <a:t>10</a:t>
            </a:r>
            <a:endParaRPr lang="ru-RU" sz="1400" b="1" dirty="0">
              <a:solidFill>
                <a:srgbClr val="0C4A82"/>
              </a:solidFill>
              <a:latin typeface="Cambria" pitchFamily="18" charset="0"/>
            </a:endParaRPr>
          </a:p>
        </p:txBody>
      </p:sp>
      <p:sp>
        <p:nvSpPr>
          <p:cNvPr id="21" name="Прямоугольник 20"/>
          <p:cNvSpPr/>
          <p:nvPr/>
        </p:nvSpPr>
        <p:spPr>
          <a:xfrm>
            <a:off x="1619672" y="2371105"/>
            <a:ext cx="1334244" cy="307777"/>
          </a:xfrm>
          <a:prstGeom prst="rect">
            <a:avLst/>
          </a:prstGeom>
        </p:spPr>
        <p:txBody>
          <a:bodyPr wrap="square">
            <a:spAutoFit/>
          </a:bodyPr>
          <a:lstStyle/>
          <a:p>
            <a:pPr>
              <a:spcBef>
                <a:spcPts val="300"/>
              </a:spcBef>
            </a:pPr>
            <a:r>
              <a:rPr lang="ru-RU" sz="1400" b="1" dirty="0" smtClean="0">
                <a:solidFill>
                  <a:srgbClr val="0C4A82"/>
                </a:solidFill>
                <a:latin typeface="Cambria" pitchFamily="18" charset="0"/>
              </a:rPr>
              <a:t>Уведомление</a:t>
            </a:r>
            <a:endParaRPr lang="ru-RU" sz="1400" b="1" dirty="0">
              <a:solidFill>
                <a:srgbClr val="0C4A82"/>
              </a:solidFill>
              <a:latin typeface="Cambria" pitchFamily="18" charset="0"/>
            </a:endParaRPr>
          </a:p>
        </p:txBody>
      </p:sp>
      <p:sp>
        <p:nvSpPr>
          <p:cNvPr id="22" name="Прямоугольник 21"/>
          <p:cNvSpPr/>
          <p:nvPr/>
        </p:nvSpPr>
        <p:spPr>
          <a:xfrm>
            <a:off x="1619672" y="2689175"/>
            <a:ext cx="1224136" cy="307777"/>
          </a:xfrm>
          <a:prstGeom prst="rect">
            <a:avLst/>
          </a:prstGeom>
        </p:spPr>
        <p:txBody>
          <a:bodyPr wrap="square">
            <a:spAutoFit/>
          </a:bodyPr>
          <a:lstStyle/>
          <a:p>
            <a:pPr algn="ctr">
              <a:spcBef>
                <a:spcPts val="300"/>
              </a:spcBef>
            </a:pPr>
            <a:r>
              <a:rPr lang="ru-RU" sz="1400" dirty="0" smtClean="0">
                <a:solidFill>
                  <a:srgbClr val="0C4A82"/>
                </a:solidFill>
                <a:latin typeface="Cambria" pitchFamily="18" charset="0"/>
              </a:rPr>
              <a:t>5 р.д. </a:t>
            </a:r>
            <a:endParaRPr lang="ru-RU" sz="1400" dirty="0">
              <a:solidFill>
                <a:srgbClr val="0C4A82"/>
              </a:solidFill>
              <a:latin typeface="Cambria" pitchFamily="18" charset="0"/>
            </a:endParaRPr>
          </a:p>
        </p:txBody>
      </p:sp>
      <p:cxnSp>
        <p:nvCxnSpPr>
          <p:cNvPr id="23" name="Прямая со стрелкой 22"/>
          <p:cNvCxnSpPr/>
          <p:nvPr/>
        </p:nvCxnSpPr>
        <p:spPr>
          <a:xfrm>
            <a:off x="1619672" y="3429000"/>
            <a:ext cx="2160240"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4" name="Прямая со стрелкой 23"/>
          <p:cNvCxnSpPr/>
          <p:nvPr/>
        </p:nvCxnSpPr>
        <p:spPr>
          <a:xfrm flipV="1">
            <a:off x="3779911" y="1988840"/>
            <a:ext cx="857" cy="1440160"/>
          </a:xfrm>
          <a:prstGeom prst="straightConnector1">
            <a:avLst/>
          </a:prstGeom>
          <a:ln>
            <a:prstDash val="dash"/>
            <a:tailEnd type="none"/>
          </a:ln>
        </p:spPr>
        <p:style>
          <a:lnRef idx="2">
            <a:schemeClr val="accent1"/>
          </a:lnRef>
          <a:fillRef idx="0">
            <a:schemeClr val="accent1"/>
          </a:fillRef>
          <a:effectRef idx="1">
            <a:schemeClr val="accent1"/>
          </a:effectRef>
          <a:fontRef idx="minor">
            <a:schemeClr val="tx1"/>
          </a:fontRef>
        </p:style>
      </p:cxnSp>
      <p:cxnSp>
        <p:nvCxnSpPr>
          <p:cNvPr id="25" name="Прямая со стрелкой 24"/>
          <p:cNvCxnSpPr/>
          <p:nvPr/>
        </p:nvCxnSpPr>
        <p:spPr>
          <a:xfrm flipV="1">
            <a:off x="3780768" y="1844824"/>
            <a:ext cx="0" cy="14401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26" name="Прямоугольник 25"/>
          <p:cNvSpPr/>
          <p:nvPr/>
        </p:nvSpPr>
        <p:spPr>
          <a:xfrm>
            <a:off x="3563888" y="1583655"/>
            <a:ext cx="432047" cy="307777"/>
          </a:xfrm>
          <a:prstGeom prst="rect">
            <a:avLst/>
          </a:prstGeom>
        </p:spPr>
        <p:txBody>
          <a:bodyPr wrap="square">
            <a:spAutoFit/>
          </a:bodyPr>
          <a:lstStyle/>
          <a:p>
            <a:pPr>
              <a:spcBef>
                <a:spcPts val="300"/>
              </a:spcBef>
            </a:pPr>
            <a:r>
              <a:rPr lang="ru-RU" sz="1400" b="1" dirty="0" smtClean="0">
                <a:solidFill>
                  <a:srgbClr val="0C4A82"/>
                </a:solidFill>
                <a:latin typeface="Cambria" pitchFamily="18" charset="0"/>
              </a:rPr>
              <a:t>15</a:t>
            </a:r>
            <a:endParaRPr lang="ru-RU" sz="1400" b="1" dirty="0">
              <a:solidFill>
                <a:srgbClr val="0C4A82"/>
              </a:solidFill>
              <a:latin typeface="Cambria" pitchFamily="18" charset="0"/>
            </a:endParaRPr>
          </a:p>
        </p:txBody>
      </p:sp>
      <p:sp>
        <p:nvSpPr>
          <p:cNvPr id="27" name="Прямоугольник 26"/>
          <p:cNvSpPr/>
          <p:nvPr/>
        </p:nvSpPr>
        <p:spPr>
          <a:xfrm>
            <a:off x="1619673" y="3091185"/>
            <a:ext cx="2160239" cy="307777"/>
          </a:xfrm>
          <a:prstGeom prst="rect">
            <a:avLst/>
          </a:prstGeom>
        </p:spPr>
        <p:txBody>
          <a:bodyPr wrap="square">
            <a:spAutoFit/>
          </a:bodyPr>
          <a:lstStyle/>
          <a:p>
            <a:pPr algn="ctr">
              <a:spcBef>
                <a:spcPts val="300"/>
              </a:spcBef>
            </a:pPr>
            <a:r>
              <a:rPr lang="ru-RU" sz="1400" b="1" dirty="0" smtClean="0">
                <a:solidFill>
                  <a:srgbClr val="0C4A82"/>
                </a:solidFill>
                <a:latin typeface="Cambria" pitchFamily="18" charset="0"/>
              </a:rPr>
              <a:t>Дата, время, место КЭ</a:t>
            </a:r>
            <a:endParaRPr lang="ru-RU" sz="1400" b="1" dirty="0">
              <a:solidFill>
                <a:srgbClr val="0C4A82"/>
              </a:solidFill>
              <a:latin typeface="Cambria" pitchFamily="18" charset="0"/>
            </a:endParaRPr>
          </a:p>
        </p:txBody>
      </p:sp>
      <p:sp>
        <p:nvSpPr>
          <p:cNvPr id="28" name="Прямоугольник 27"/>
          <p:cNvSpPr/>
          <p:nvPr/>
        </p:nvSpPr>
        <p:spPr>
          <a:xfrm>
            <a:off x="1619673" y="3409255"/>
            <a:ext cx="2088231" cy="307777"/>
          </a:xfrm>
          <a:prstGeom prst="rect">
            <a:avLst/>
          </a:prstGeom>
        </p:spPr>
        <p:txBody>
          <a:bodyPr wrap="square">
            <a:spAutoFit/>
          </a:bodyPr>
          <a:lstStyle/>
          <a:p>
            <a:pPr algn="ctr">
              <a:spcBef>
                <a:spcPts val="300"/>
              </a:spcBef>
            </a:pPr>
            <a:r>
              <a:rPr lang="ru-RU" sz="1400" dirty="0" smtClean="0">
                <a:solidFill>
                  <a:srgbClr val="0C4A82"/>
                </a:solidFill>
                <a:latin typeface="Cambria" pitchFamily="18" charset="0"/>
              </a:rPr>
              <a:t>10 р.д. </a:t>
            </a:r>
            <a:endParaRPr lang="ru-RU" sz="1400" dirty="0">
              <a:solidFill>
                <a:srgbClr val="0C4A82"/>
              </a:solidFill>
              <a:latin typeface="Cambria" pitchFamily="18" charset="0"/>
            </a:endParaRPr>
          </a:p>
        </p:txBody>
      </p:sp>
      <p:cxnSp>
        <p:nvCxnSpPr>
          <p:cNvPr id="29" name="Прямая со стрелкой 28"/>
          <p:cNvCxnSpPr/>
          <p:nvPr/>
        </p:nvCxnSpPr>
        <p:spPr>
          <a:xfrm flipV="1">
            <a:off x="5004047" y="1988840"/>
            <a:ext cx="857" cy="2160240"/>
          </a:xfrm>
          <a:prstGeom prst="straightConnector1">
            <a:avLst/>
          </a:prstGeom>
          <a:ln>
            <a:prstDash val="dash"/>
            <a:tailEnd type="none"/>
          </a:ln>
        </p:spPr>
        <p:style>
          <a:lnRef idx="2">
            <a:schemeClr val="accent1"/>
          </a:lnRef>
          <a:fillRef idx="0">
            <a:schemeClr val="accent1"/>
          </a:fillRef>
          <a:effectRef idx="1">
            <a:schemeClr val="accent1"/>
          </a:effectRef>
          <a:fontRef idx="minor">
            <a:schemeClr val="tx1"/>
          </a:fontRef>
        </p:style>
      </p:cxnSp>
      <p:cxnSp>
        <p:nvCxnSpPr>
          <p:cNvPr id="30" name="Прямая со стрелкой 29"/>
          <p:cNvCxnSpPr/>
          <p:nvPr/>
        </p:nvCxnSpPr>
        <p:spPr>
          <a:xfrm flipV="1">
            <a:off x="5004904" y="1844824"/>
            <a:ext cx="0" cy="14401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31" name="Прямая со стрелкой 30"/>
          <p:cNvCxnSpPr/>
          <p:nvPr/>
        </p:nvCxnSpPr>
        <p:spPr>
          <a:xfrm>
            <a:off x="1619672" y="4149080"/>
            <a:ext cx="3384376"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2" name="Прямая со стрелкой 31"/>
          <p:cNvCxnSpPr/>
          <p:nvPr/>
        </p:nvCxnSpPr>
        <p:spPr>
          <a:xfrm flipV="1">
            <a:off x="4068801" y="4149080"/>
            <a:ext cx="0" cy="9239"/>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33" name="Прямоугольник 32"/>
          <p:cNvSpPr/>
          <p:nvPr/>
        </p:nvSpPr>
        <p:spPr>
          <a:xfrm>
            <a:off x="1619672" y="3717032"/>
            <a:ext cx="3384376" cy="400110"/>
          </a:xfrm>
          <a:prstGeom prst="rect">
            <a:avLst/>
          </a:prstGeom>
        </p:spPr>
        <p:txBody>
          <a:bodyPr wrap="square">
            <a:spAutoFit/>
          </a:bodyPr>
          <a:lstStyle/>
          <a:p>
            <a:pPr algn="ctr">
              <a:spcBef>
                <a:spcPts val="300"/>
              </a:spcBef>
            </a:pPr>
            <a:r>
              <a:rPr lang="ru-RU" sz="2000" b="1" dirty="0" smtClean="0">
                <a:solidFill>
                  <a:srgbClr val="C00000"/>
                </a:solidFill>
                <a:latin typeface="Cambria" pitchFamily="18" charset="0"/>
              </a:rPr>
              <a:t>Экзамен</a:t>
            </a:r>
            <a:endParaRPr lang="ru-RU" sz="2000" b="1" dirty="0">
              <a:solidFill>
                <a:srgbClr val="C00000"/>
              </a:solidFill>
              <a:latin typeface="Cambria" pitchFamily="18" charset="0"/>
            </a:endParaRPr>
          </a:p>
        </p:txBody>
      </p:sp>
      <p:sp>
        <p:nvSpPr>
          <p:cNvPr id="34" name="Прямоугольник 33"/>
          <p:cNvSpPr/>
          <p:nvPr/>
        </p:nvSpPr>
        <p:spPr>
          <a:xfrm>
            <a:off x="1619672" y="4149080"/>
            <a:ext cx="3384376" cy="307777"/>
          </a:xfrm>
          <a:prstGeom prst="rect">
            <a:avLst/>
          </a:prstGeom>
        </p:spPr>
        <p:txBody>
          <a:bodyPr wrap="square">
            <a:spAutoFit/>
          </a:bodyPr>
          <a:lstStyle/>
          <a:p>
            <a:pPr algn="ctr">
              <a:spcBef>
                <a:spcPts val="300"/>
              </a:spcBef>
            </a:pPr>
            <a:r>
              <a:rPr lang="ru-RU" sz="1400" dirty="0" smtClean="0">
                <a:solidFill>
                  <a:srgbClr val="0C4A82"/>
                </a:solidFill>
                <a:latin typeface="Cambria" pitchFamily="18" charset="0"/>
              </a:rPr>
              <a:t>20 р.д. </a:t>
            </a:r>
            <a:endParaRPr lang="ru-RU" sz="1400" dirty="0">
              <a:solidFill>
                <a:srgbClr val="0C4A82"/>
              </a:solidFill>
              <a:latin typeface="Cambria" pitchFamily="18" charset="0"/>
            </a:endParaRPr>
          </a:p>
        </p:txBody>
      </p:sp>
      <p:cxnSp>
        <p:nvCxnSpPr>
          <p:cNvPr id="35" name="Прямая со стрелкой 34"/>
          <p:cNvCxnSpPr/>
          <p:nvPr/>
        </p:nvCxnSpPr>
        <p:spPr>
          <a:xfrm>
            <a:off x="3779912" y="3429000"/>
            <a:ext cx="1224136"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6" name="Прямоугольник 35"/>
          <p:cNvSpPr/>
          <p:nvPr/>
        </p:nvSpPr>
        <p:spPr>
          <a:xfrm>
            <a:off x="3851921" y="3429000"/>
            <a:ext cx="1152127" cy="307777"/>
          </a:xfrm>
          <a:prstGeom prst="rect">
            <a:avLst/>
          </a:prstGeom>
        </p:spPr>
        <p:txBody>
          <a:bodyPr wrap="square">
            <a:spAutoFit/>
          </a:bodyPr>
          <a:lstStyle/>
          <a:p>
            <a:pPr algn="ctr">
              <a:spcBef>
                <a:spcPts val="300"/>
              </a:spcBef>
            </a:pPr>
            <a:r>
              <a:rPr lang="ru-RU" sz="1400" dirty="0" smtClean="0">
                <a:solidFill>
                  <a:srgbClr val="0C4A82"/>
                </a:solidFill>
                <a:latin typeface="Cambria" pitchFamily="18" charset="0"/>
              </a:rPr>
              <a:t>10 р.д. </a:t>
            </a:r>
            <a:endParaRPr lang="ru-RU" sz="1400" dirty="0">
              <a:solidFill>
                <a:srgbClr val="0C4A82"/>
              </a:solidFill>
              <a:latin typeface="Cambria" pitchFamily="18" charset="0"/>
            </a:endParaRPr>
          </a:p>
        </p:txBody>
      </p:sp>
      <p:pic>
        <p:nvPicPr>
          <p:cNvPr id="37" name="Рисунок 7" descr="разобранный кубик.gif"/>
          <p:cNvPicPr>
            <a:picLocks noChangeAspect="1"/>
          </p:cNvPicPr>
          <p:nvPr/>
        </p:nvPicPr>
        <p:blipFill>
          <a:blip r:embed="rId3" cstate="print"/>
          <a:srcRect/>
          <a:stretch>
            <a:fillRect/>
          </a:stretch>
        </p:blipFill>
        <p:spPr bwMode="auto">
          <a:xfrm>
            <a:off x="6876256" y="6035248"/>
            <a:ext cx="682625" cy="698500"/>
          </a:xfrm>
          <a:prstGeom prst="rect">
            <a:avLst/>
          </a:prstGeom>
          <a:noFill/>
          <a:ln w="9525">
            <a:noFill/>
            <a:miter lim="800000"/>
            <a:headEnd/>
            <a:tailEnd/>
          </a:ln>
        </p:spPr>
      </p:pic>
      <p:pic>
        <p:nvPicPr>
          <p:cNvPr id="38" name="Рисунок 8" descr="собранный наполовину кубик.gif"/>
          <p:cNvPicPr>
            <a:picLocks noChangeAspect="1"/>
          </p:cNvPicPr>
          <p:nvPr/>
        </p:nvPicPr>
        <p:blipFill>
          <a:blip r:embed="rId4" cstate="print"/>
          <a:srcRect/>
          <a:stretch>
            <a:fillRect/>
          </a:stretch>
        </p:blipFill>
        <p:spPr bwMode="auto">
          <a:xfrm>
            <a:off x="7596336" y="6021288"/>
            <a:ext cx="682625" cy="711200"/>
          </a:xfrm>
          <a:prstGeom prst="rect">
            <a:avLst/>
          </a:prstGeom>
          <a:noFill/>
          <a:ln w="9525">
            <a:noFill/>
            <a:miter lim="800000"/>
            <a:headEnd/>
            <a:tailEnd/>
          </a:ln>
        </p:spPr>
      </p:pic>
      <p:pic>
        <p:nvPicPr>
          <p:cNvPr id="39" name="Рисунок 9" descr="кубик СМАО.gif"/>
          <p:cNvPicPr>
            <a:picLocks noChangeAspect="1"/>
          </p:cNvPicPr>
          <p:nvPr/>
        </p:nvPicPr>
        <p:blipFill>
          <a:blip r:embed="rId5" cstate="print"/>
          <a:srcRect/>
          <a:stretch>
            <a:fillRect/>
          </a:stretch>
        </p:blipFill>
        <p:spPr bwMode="auto">
          <a:xfrm>
            <a:off x="8316913" y="6021388"/>
            <a:ext cx="685800" cy="692150"/>
          </a:xfrm>
          <a:prstGeom prst="rect">
            <a:avLst/>
          </a:prstGeom>
          <a:noFill/>
          <a:ln w="9525">
            <a:noFill/>
            <a:miter lim="800000"/>
            <a:headEnd/>
            <a:tailEnd/>
          </a:ln>
        </p:spPr>
      </p:pic>
      <p:sp>
        <p:nvSpPr>
          <p:cNvPr id="40" name="Прямоугольник 39"/>
          <p:cNvSpPr/>
          <p:nvPr/>
        </p:nvSpPr>
        <p:spPr>
          <a:xfrm rot="16200000">
            <a:off x="4130080" y="4787280"/>
            <a:ext cx="1728191" cy="307777"/>
          </a:xfrm>
          <a:prstGeom prst="rect">
            <a:avLst/>
          </a:prstGeom>
        </p:spPr>
        <p:txBody>
          <a:bodyPr wrap="square">
            <a:spAutoFit/>
          </a:bodyPr>
          <a:lstStyle/>
          <a:p>
            <a:pPr>
              <a:spcBef>
                <a:spcPts val="300"/>
              </a:spcBef>
            </a:pPr>
            <a:r>
              <a:rPr lang="ru-RU" sz="1400" b="1" dirty="0" smtClean="0">
                <a:solidFill>
                  <a:srgbClr val="0C4A82"/>
                </a:solidFill>
                <a:latin typeface="Cambria" pitchFamily="18" charset="0"/>
              </a:rPr>
              <a:t>Заявление на КА</a:t>
            </a:r>
            <a:endParaRPr lang="ru-RU" sz="1400" b="1" dirty="0">
              <a:solidFill>
                <a:srgbClr val="0C4A82"/>
              </a:solidFill>
              <a:latin typeface="Cambria" pitchFamily="18" charset="0"/>
            </a:endParaRPr>
          </a:p>
        </p:txBody>
      </p:sp>
      <p:cxnSp>
        <p:nvCxnSpPr>
          <p:cNvPr id="41" name="Прямая со стрелкой 40"/>
          <p:cNvCxnSpPr/>
          <p:nvPr/>
        </p:nvCxnSpPr>
        <p:spPr>
          <a:xfrm flipV="1">
            <a:off x="6012160" y="1988840"/>
            <a:ext cx="857" cy="2880320"/>
          </a:xfrm>
          <a:prstGeom prst="straightConnector1">
            <a:avLst/>
          </a:prstGeom>
          <a:ln>
            <a:prstDash val="dash"/>
            <a:tailEnd type="none"/>
          </a:ln>
        </p:spPr>
        <p:style>
          <a:lnRef idx="2">
            <a:schemeClr val="accent1"/>
          </a:lnRef>
          <a:fillRef idx="0">
            <a:schemeClr val="accent1"/>
          </a:fillRef>
          <a:effectRef idx="1">
            <a:schemeClr val="accent1"/>
          </a:effectRef>
          <a:fontRef idx="minor">
            <a:schemeClr val="tx1"/>
          </a:fontRef>
        </p:style>
      </p:cxnSp>
      <p:cxnSp>
        <p:nvCxnSpPr>
          <p:cNvPr id="42" name="Прямая со стрелкой 41"/>
          <p:cNvCxnSpPr/>
          <p:nvPr/>
        </p:nvCxnSpPr>
        <p:spPr>
          <a:xfrm flipV="1">
            <a:off x="6013017" y="1844824"/>
            <a:ext cx="0" cy="14401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43" name="Прямоугольник 42"/>
          <p:cNvSpPr/>
          <p:nvPr/>
        </p:nvSpPr>
        <p:spPr>
          <a:xfrm>
            <a:off x="5796137" y="1583655"/>
            <a:ext cx="432047" cy="307777"/>
          </a:xfrm>
          <a:prstGeom prst="rect">
            <a:avLst/>
          </a:prstGeom>
        </p:spPr>
        <p:txBody>
          <a:bodyPr wrap="square">
            <a:spAutoFit/>
          </a:bodyPr>
          <a:lstStyle/>
          <a:p>
            <a:pPr>
              <a:spcBef>
                <a:spcPts val="300"/>
              </a:spcBef>
            </a:pPr>
            <a:r>
              <a:rPr lang="ru-RU" sz="1400" b="1" dirty="0" smtClean="0">
                <a:solidFill>
                  <a:srgbClr val="0C4A82"/>
                </a:solidFill>
                <a:latin typeface="Cambria" pitchFamily="18" charset="0"/>
              </a:rPr>
              <a:t>30</a:t>
            </a:r>
            <a:endParaRPr lang="ru-RU" sz="1400" b="1" dirty="0">
              <a:solidFill>
                <a:srgbClr val="0C4A82"/>
              </a:solidFill>
              <a:latin typeface="Cambria" pitchFamily="18" charset="0"/>
            </a:endParaRPr>
          </a:p>
        </p:txBody>
      </p:sp>
      <p:cxnSp>
        <p:nvCxnSpPr>
          <p:cNvPr id="44" name="Прямая со стрелкой 43"/>
          <p:cNvCxnSpPr/>
          <p:nvPr/>
        </p:nvCxnSpPr>
        <p:spPr>
          <a:xfrm>
            <a:off x="5004048" y="4149080"/>
            <a:ext cx="1008112"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5" name="Прямоугольник 44"/>
          <p:cNvSpPr/>
          <p:nvPr/>
        </p:nvSpPr>
        <p:spPr>
          <a:xfrm>
            <a:off x="5004049" y="3811265"/>
            <a:ext cx="1008111" cy="307777"/>
          </a:xfrm>
          <a:prstGeom prst="rect">
            <a:avLst/>
          </a:prstGeom>
        </p:spPr>
        <p:txBody>
          <a:bodyPr wrap="square">
            <a:spAutoFit/>
          </a:bodyPr>
          <a:lstStyle/>
          <a:p>
            <a:pPr algn="ctr">
              <a:spcBef>
                <a:spcPts val="300"/>
              </a:spcBef>
            </a:pPr>
            <a:r>
              <a:rPr lang="ru-RU" sz="1400" b="1" dirty="0" smtClean="0">
                <a:solidFill>
                  <a:srgbClr val="0C4A82"/>
                </a:solidFill>
                <a:latin typeface="Cambria" pitchFamily="18" charset="0"/>
              </a:rPr>
              <a:t>Решение</a:t>
            </a:r>
            <a:endParaRPr lang="ru-RU" sz="1400" b="1" dirty="0">
              <a:solidFill>
                <a:srgbClr val="0C4A82"/>
              </a:solidFill>
              <a:latin typeface="Cambria" pitchFamily="18" charset="0"/>
            </a:endParaRPr>
          </a:p>
        </p:txBody>
      </p:sp>
      <p:sp>
        <p:nvSpPr>
          <p:cNvPr id="46" name="Прямоугольник 45"/>
          <p:cNvSpPr/>
          <p:nvPr/>
        </p:nvSpPr>
        <p:spPr>
          <a:xfrm>
            <a:off x="5004049" y="4129335"/>
            <a:ext cx="1008111" cy="307777"/>
          </a:xfrm>
          <a:prstGeom prst="rect">
            <a:avLst/>
          </a:prstGeom>
        </p:spPr>
        <p:txBody>
          <a:bodyPr wrap="square">
            <a:spAutoFit/>
          </a:bodyPr>
          <a:lstStyle/>
          <a:p>
            <a:pPr algn="ctr">
              <a:spcBef>
                <a:spcPts val="300"/>
              </a:spcBef>
            </a:pPr>
            <a:r>
              <a:rPr lang="ru-RU" sz="1400" dirty="0" smtClean="0">
                <a:solidFill>
                  <a:srgbClr val="0C4A82"/>
                </a:solidFill>
                <a:latin typeface="Cambria" pitchFamily="18" charset="0"/>
              </a:rPr>
              <a:t>5 р.д. </a:t>
            </a:r>
            <a:endParaRPr lang="ru-RU" sz="1400" dirty="0">
              <a:solidFill>
                <a:srgbClr val="0C4A82"/>
              </a:solidFill>
              <a:latin typeface="Cambria" pitchFamily="18" charset="0"/>
            </a:endParaRPr>
          </a:p>
        </p:txBody>
      </p:sp>
      <p:cxnSp>
        <p:nvCxnSpPr>
          <p:cNvPr id="47" name="Прямая со стрелкой 46"/>
          <p:cNvCxnSpPr/>
          <p:nvPr/>
        </p:nvCxnSpPr>
        <p:spPr>
          <a:xfrm flipV="1">
            <a:off x="7020272" y="1988840"/>
            <a:ext cx="857" cy="2160240"/>
          </a:xfrm>
          <a:prstGeom prst="straightConnector1">
            <a:avLst/>
          </a:prstGeom>
          <a:ln>
            <a:prstDash val="dash"/>
            <a:tailEnd type="none"/>
          </a:ln>
        </p:spPr>
        <p:style>
          <a:lnRef idx="2">
            <a:schemeClr val="accent1"/>
          </a:lnRef>
          <a:fillRef idx="0">
            <a:schemeClr val="accent1"/>
          </a:fillRef>
          <a:effectRef idx="1">
            <a:schemeClr val="accent1"/>
          </a:effectRef>
          <a:fontRef idx="minor">
            <a:schemeClr val="tx1"/>
          </a:fontRef>
        </p:style>
      </p:cxnSp>
      <p:cxnSp>
        <p:nvCxnSpPr>
          <p:cNvPr id="48" name="Прямая со стрелкой 47"/>
          <p:cNvCxnSpPr/>
          <p:nvPr/>
        </p:nvCxnSpPr>
        <p:spPr>
          <a:xfrm flipV="1">
            <a:off x="7021129" y="1844824"/>
            <a:ext cx="0" cy="14401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49" name="Прямоугольник 48"/>
          <p:cNvSpPr/>
          <p:nvPr/>
        </p:nvSpPr>
        <p:spPr>
          <a:xfrm>
            <a:off x="6804249" y="1583655"/>
            <a:ext cx="432047" cy="307777"/>
          </a:xfrm>
          <a:prstGeom prst="rect">
            <a:avLst/>
          </a:prstGeom>
        </p:spPr>
        <p:txBody>
          <a:bodyPr wrap="square">
            <a:spAutoFit/>
          </a:bodyPr>
          <a:lstStyle/>
          <a:p>
            <a:pPr>
              <a:spcBef>
                <a:spcPts val="300"/>
              </a:spcBef>
            </a:pPr>
            <a:r>
              <a:rPr lang="ru-RU" sz="1400" b="1" dirty="0" smtClean="0">
                <a:solidFill>
                  <a:srgbClr val="0C4A82"/>
                </a:solidFill>
                <a:latin typeface="Cambria" pitchFamily="18" charset="0"/>
              </a:rPr>
              <a:t>35</a:t>
            </a:r>
            <a:endParaRPr lang="ru-RU" sz="1400" b="1" dirty="0">
              <a:solidFill>
                <a:srgbClr val="0C4A82"/>
              </a:solidFill>
              <a:latin typeface="Cambria" pitchFamily="18" charset="0"/>
            </a:endParaRPr>
          </a:p>
        </p:txBody>
      </p:sp>
      <p:cxnSp>
        <p:nvCxnSpPr>
          <p:cNvPr id="50" name="Прямая со стрелкой 49"/>
          <p:cNvCxnSpPr/>
          <p:nvPr/>
        </p:nvCxnSpPr>
        <p:spPr>
          <a:xfrm>
            <a:off x="6012160" y="4149080"/>
            <a:ext cx="1008112"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51" name="Прямоугольник 50"/>
          <p:cNvSpPr/>
          <p:nvPr/>
        </p:nvSpPr>
        <p:spPr>
          <a:xfrm>
            <a:off x="6012161" y="3811265"/>
            <a:ext cx="1008111" cy="307777"/>
          </a:xfrm>
          <a:prstGeom prst="rect">
            <a:avLst/>
          </a:prstGeom>
        </p:spPr>
        <p:txBody>
          <a:bodyPr wrap="square">
            <a:spAutoFit/>
          </a:bodyPr>
          <a:lstStyle/>
          <a:p>
            <a:pPr algn="ctr">
              <a:spcBef>
                <a:spcPts val="300"/>
              </a:spcBef>
            </a:pPr>
            <a:r>
              <a:rPr lang="ru-RU" sz="1400" b="1" dirty="0" err="1" smtClean="0">
                <a:solidFill>
                  <a:srgbClr val="0C4A82"/>
                </a:solidFill>
                <a:latin typeface="Cambria" pitchFamily="18" charset="0"/>
              </a:rPr>
              <a:t>Уведомл</a:t>
            </a:r>
            <a:endParaRPr lang="ru-RU" sz="1400" b="1" dirty="0">
              <a:solidFill>
                <a:srgbClr val="0C4A82"/>
              </a:solidFill>
              <a:latin typeface="Cambria" pitchFamily="18" charset="0"/>
            </a:endParaRPr>
          </a:p>
        </p:txBody>
      </p:sp>
      <p:sp>
        <p:nvSpPr>
          <p:cNvPr id="52" name="Прямоугольник 51"/>
          <p:cNvSpPr/>
          <p:nvPr/>
        </p:nvSpPr>
        <p:spPr>
          <a:xfrm>
            <a:off x="6012161" y="4129335"/>
            <a:ext cx="1008111" cy="307777"/>
          </a:xfrm>
          <a:prstGeom prst="rect">
            <a:avLst/>
          </a:prstGeom>
        </p:spPr>
        <p:txBody>
          <a:bodyPr wrap="square">
            <a:spAutoFit/>
          </a:bodyPr>
          <a:lstStyle/>
          <a:p>
            <a:pPr algn="ctr">
              <a:spcBef>
                <a:spcPts val="300"/>
              </a:spcBef>
            </a:pPr>
            <a:r>
              <a:rPr lang="ru-RU" sz="1400" dirty="0" smtClean="0">
                <a:solidFill>
                  <a:srgbClr val="0C4A82"/>
                </a:solidFill>
                <a:latin typeface="Cambria" pitchFamily="18" charset="0"/>
              </a:rPr>
              <a:t>5 р.д. </a:t>
            </a:r>
            <a:endParaRPr lang="ru-RU" sz="1400" dirty="0">
              <a:solidFill>
                <a:srgbClr val="0C4A82"/>
              </a:solidFill>
              <a:latin typeface="Cambria" pitchFamily="18" charset="0"/>
            </a:endParaRPr>
          </a:p>
        </p:txBody>
      </p:sp>
      <p:cxnSp>
        <p:nvCxnSpPr>
          <p:cNvPr id="53" name="Прямая со стрелкой 52"/>
          <p:cNvCxnSpPr/>
          <p:nvPr/>
        </p:nvCxnSpPr>
        <p:spPr>
          <a:xfrm flipV="1">
            <a:off x="8172400" y="1988840"/>
            <a:ext cx="857" cy="2880320"/>
          </a:xfrm>
          <a:prstGeom prst="straightConnector1">
            <a:avLst/>
          </a:prstGeom>
          <a:ln>
            <a:prstDash val="dash"/>
            <a:tailEnd type="none"/>
          </a:ln>
        </p:spPr>
        <p:style>
          <a:lnRef idx="2">
            <a:schemeClr val="accent1"/>
          </a:lnRef>
          <a:fillRef idx="0">
            <a:schemeClr val="accent1"/>
          </a:fillRef>
          <a:effectRef idx="1">
            <a:schemeClr val="accent1"/>
          </a:effectRef>
          <a:fontRef idx="minor">
            <a:schemeClr val="tx1"/>
          </a:fontRef>
        </p:style>
      </p:cxnSp>
      <p:cxnSp>
        <p:nvCxnSpPr>
          <p:cNvPr id="54" name="Прямая со стрелкой 53"/>
          <p:cNvCxnSpPr/>
          <p:nvPr/>
        </p:nvCxnSpPr>
        <p:spPr>
          <a:xfrm flipV="1">
            <a:off x="8173257" y="1844824"/>
            <a:ext cx="0" cy="14401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55" name="Прямоугольник 54"/>
          <p:cNvSpPr/>
          <p:nvPr/>
        </p:nvSpPr>
        <p:spPr>
          <a:xfrm>
            <a:off x="7884368" y="1393612"/>
            <a:ext cx="792088" cy="523220"/>
          </a:xfrm>
          <a:prstGeom prst="rect">
            <a:avLst/>
          </a:prstGeom>
        </p:spPr>
        <p:txBody>
          <a:bodyPr wrap="square">
            <a:spAutoFit/>
          </a:bodyPr>
          <a:lstStyle/>
          <a:p>
            <a:pPr>
              <a:spcBef>
                <a:spcPts val="300"/>
              </a:spcBef>
            </a:pPr>
            <a:r>
              <a:rPr lang="ru-RU" sz="2800" b="1" dirty="0" smtClean="0">
                <a:solidFill>
                  <a:srgbClr val="003300"/>
                </a:solidFill>
                <a:latin typeface="Cambria" pitchFamily="18" charset="0"/>
              </a:rPr>
              <a:t>40</a:t>
            </a:r>
            <a:endParaRPr lang="ru-RU" sz="2800" b="1" dirty="0">
              <a:solidFill>
                <a:srgbClr val="003300"/>
              </a:solidFill>
              <a:latin typeface="Cambria" pitchFamily="18" charset="0"/>
            </a:endParaRPr>
          </a:p>
        </p:txBody>
      </p:sp>
      <p:cxnSp>
        <p:nvCxnSpPr>
          <p:cNvPr id="56" name="Прямая со стрелкой 55"/>
          <p:cNvCxnSpPr/>
          <p:nvPr/>
        </p:nvCxnSpPr>
        <p:spPr>
          <a:xfrm>
            <a:off x="6012160" y="4869160"/>
            <a:ext cx="2160240"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57" name="Прямоугольник 56"/>
          <p:cNvSpPr/>
          <p:nvPr/>
        </p:nvSpPr>
        <p:spPr>
          <a:xfrm>
            <a:off x="6012161" y="4437112"/>
            <a:ext cx="2160240" cy="400110"/>
          </a:xfrm>
          <a:prstGeom prst="rect">
            <a:avLst/>
          </a:prstGeom>
        </p:spPr>
        <p:txBody>
          <a:bodyPr wrap="square">
            <a:spAutoFit/>
          </a:bodyPr>
          <a:lstStyle/>
          <a:p>
            <a:pPr algn="ctr">
              <a:spcBef>
                <a:spcPts val="300"/>
              </a:spcBef>
            </a:pPr>
            <a:r>
              <a:rPr lang="ru-RU" sz="2000" b="1" dirty="0" smtClean="0">
                <a:solidFill>
                  <a:srgbClr val="003300"/>
                </a:solidFill>
                <a:latin typeface="Cambria" pitchFamily="18" charset="0"/>
              </a:rPr>
              <a:t>Аттестат</a:t>
            </a:r>
            <a:endParaRPr lang="ru-RU" sz="2000" b="1" dirty="0">
              <a:solidFill>
                <a:srgbClr val="003300"/>
              </a:solidFill>
              <a:latin typeface="Cambria" pitchFamily="18" charset="0"/>
            </a:endParaRPr>
          </a:p>
        </p:txBody>
      </p:sp>
      <p:sp>
        <p:nvSpPr>
          <p:cNvPr id="58" name="Прямоугольник 57"/>
          <p:cNvSpPr/>
          <p:nvPr/>
        </p:nvSpPr>
        <p:spPr>
          <a:xfrm>
            <a:off x="6012161" y="4849415"/>
            <a:ext cx="2160240" cy="307777"/>
          </a:xfrm>
          <a:prstGeom prst="rect">
            <a:avLst/>
          </a:prstGeom>
        </p:spPr>
        <p:txBody>
          <a:bodyPr wrap="square">
            <a:spAutoFit/>
          </a:bodyPr>
          <a:lstStyle/>
          <a:p>
            <a:pPr algn="ctr">
              <a:spcBef>
                <a:spcPts val="300"/>
              </a:spcBef>
            </a:pPr>
            <a:r>
              <a:rPr lang="ru-RU" sz="1400" dirty="0" smtClean="0">
                <a:solidFill>
                  <a:srgbClr val="0C4A82"/>
                </a:solidFill>
                <a:latin typeface="Cambria" pitchFamily="18" charset="0"/>
              </a:rPr>
              <a:t>10 р.д. </a:t>
            </a:r>
            <a:endParaRPr lang="ru-RU" sz="1400" dirty="0">
              <a:solidFill>
                <a:srgbClr val="0C4A82"/>
              </a:solidFill>
              <a:latin typeface="Cambria" pitchFamily="18" charset="0"/>
            </a:endParaRPr>
          </a:p>
        </p:txBody>
      </p:sp>
      <p:sp>
        <p:nvSpPr>
          <p:cNvPr id="59" name="Прямоугольник 58"/>
          <p:cNvSpPr/>
          <p:nvPr/>
        </p:nvSpPr>
        <p:spPr>
          <a:xfrm>
            <a:off x="4716016" y="1393612"/>
            <a:ext cx="792088" cy="523220"/>
          </a:xfrm>
          <a:prstGeom prst="rect">
            <a:avLst/>
          </a:prstGeom>
        </p:spPr>
        <p:txBody>
          <a:bodyPr wrap="square">
            <a:spAutoFit/>
          </a:bodyPr>
          <a:lstStyle/>
          <a:p>
            <a:pPr>
              <a:spcBef>
                <a:spcPts val="300"/>
              </a:spcBef>
            </a:pPr>
            <a:r>
              <a:rPr lang="ru-RU" sz="2800" b="1" dirty="0" smtClean="0">
                <a:solidFill>
                  <a:srgbClr val="C00000"/>
                </a:solidFill>
                <a:latin typeface="Cambria" pitchFamily="18" charset="0"/>
              </a:rPr>
              <a:t>25</a:t>
            </a:r>
            <a:endParaRPr lang="ru-RU" sz="2800" b="1" dirty="0">
              <a:solidFill>
                <a:srgbClr val="C00000"/>
              </a:solidFill>
              <a:latin typeface="Cambr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2677656"/>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17</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Какие из перечисленных ниже методов оценки недвижимости относятся к сравнительному подходу:</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 Метод сравнения продаж.</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II. Метод прямой капитализации.</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III Метод дисконтированных денежных потоков.</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IV. Метод валового рентного мультипликатора.</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V. Метод сравнительной единицы.</a:t>
            </a:r>
          </a:p>
          <a:p>
            <a:pPr lvl="0" algn="just"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nn-NO" sz="1200" dirty="0" smtClean="0">
                <a:solidFill>
                  <a:srgbClr val="063888"/>
                </a:solidFill>
                <a:latin typeface="Cambria" pitchFamily="18" charset="0"/>
                <a:ea typeface="Times New Roman" pitchFamily="18" charset="0"/>
                <a:cs typeface="Times New Roman" pitchFamily="18" charset="0"/>
              </a:rPr>
              <a:t>1) I, V.</a:t>
            </a:r>
          </a:p>
          <a:p>
            <a:pPr algn="just" eaLnBrk="0" hangingPunct="0"/>
            <a:r>
              <a:rPr lang="nn-NO" sz="1200" dirty="0" smtClean="0">
                <a:solidFill>
                  <a:srgbClr val="063888"/>
                </a:solidFill>
                <a:latin typeface="Cambria" pitchFamily="18" charset="0"/>
                <a:ea typeface="Times New Roman" pitchFamily="18" charset="0"/>
                <a:cs typeface="Times New Roman" pitchFamily="18" charset="0"/>
              </a:rPr>
              <a:t>2) I, IV, V.</a:t>
            </a:r>
          </a:p>
          <a:p>
            <a:pPr algn="just" eaLnBrk="0" hangingPunct="0"/>
            <a:r>
              <a:rPr lang="nn-NO" sz="1200" dirty="0" smtClean="0">
                <a:solidFill>
                  <a:srgbClr val="063888"/>
                </a:solidFill>
                <a:latin typeface="Cambria" pitchFamily="18" charset="0"/>
                <a:ea typeface="Times New Roman" pitchFamily="18" charset="0"/>
                <a:cs typeface="Times New Roman" pitchFamily="18" charset="0"/>
              </a:rPr>
              <a:t>3) I, II, V.</a:t>
            </a:r>
          </a:p>
          <a:p>
            <a:pPr algn="just" eaLnBrk="0" hangingPunct="0"/>
            <a:r>
              <a:rPr lang="nn-NO" sz="1200" b="1" dirty="0" smtClean="0">
                <a:solidFill>
                  <a:srgbClr val="C00000"/>
                </a:solidFill>
                <a:latin typeface="Cambria" pitchFamily="18" charset="0"/>
                <a:ea typeface="Times New Roman" pitchFamily="18" charset="0"/>
                <a:cs typeface="Times New Roman" pitchFamily="18" charset="0"/>
              </a:rPr>
              <a:t>4) I, IV.</a:t>
            </a:r>
            <a:endParaRPr lang="ru-RU" sz="1200" b="1" dirty="0" smtClean="0">
              <a:solidFill>
                <a:srgbClr val="C00000"/>
              </a:solidFill>
              <a:latin typeface="Cambria" pitchFamily="18" charset="0"/>
              <a:ea typeface="Times New Roman" pitchFamily="18" charset="0"/>
              <a:cs typeface="Times New Roman" pitchFamily="18" charset="0"/>
            </a:endParaRPr>
          </a:p>
        </p:txBody>
      </p:sp>
      <p:sp>
        <p:nvSpPr>
          <p:cNvPr id="12" name="Rectangle 1"/>
          <p:cNvSpPr>
            <a:spLocks noChangeArrowheads="1"/>
          </p:cNvSpPr>
          <p:nvPr/>
        </p:nvSpPr>
        <p:spPr bwMode="auto">
          <a:xfrm>
            <a:off x="4644008" y="1268760"/>
            <a:ext cx="4248472" cy="3970318"/>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Глоссарий:</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Метод сравнения продаж </a:t>
            </a:r>
            <a:r>
              <a:rPr lang="ru-RU" sz="1200" dirty="0" smtClean="0">
                <a:solidFill>
                  <a:srgbClr val="002060"/>
                </a:solidFill>
                <a:latin typeface="Cambria" pitchFamily="18" charset="0"/>
                <a:ea typeface="Times New Roman" pitchFamily="18" charset="0"/>
                <a:cs typeface="Times New Roman" pitchFamily="18" charset="0"/>
              </a:rPr>
              <a:t>- определение рыночной стоимости объекта путем анализа цен продаж/предложений сопоставимых объектов (аналогов) и применения к ним корректировок, учитывающих различия между аналогами и объектом. </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Метод дисконтированных денежных потоков </a:t>
            </a:r>
            <a:r>
              <a:rPr lang="ru-RU" sz="1200" dirty="0" smtClean="0">
                <a:solidFill>
                  <a:srgbClr val="002060"/>
                </a:solidFill>
                <a:latin typeface="Cambria" pitchFamily="18" charset="0"/>
                <a:ea typeface="Times New Roman" pitchFamily="18" charset="0"/>
                <a:cs typeface="Times New Roman" pitchFamily="18" charset="0"/>
              </a:rPr>
              <a:t>- метод расчета стоимости, основанный на приведении (дисконтировании) будущих денежных потоков доходов и расходов, связанных с объектом недвижимости, в том числе от его продажи в конце прогнозного периода, к дате, на которую определяется стоимость.</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Метод сравнительной единицы </a:t>
            </a:r>
            <a:r>
              <a:rPr lang="ru-RU" sz="1200" dirty="0" smtClean="0">
                <a:solidFill>
                  <a:srgbClr val="002060"/>
                </a:solidFill>
                <a:latin typeface="Cambria" pitchFamily="18" charset="0"/>
                <a:ea typeface="Times New Roman" pitchFamily="18" charset="0"/>
                <a:cs typeface="Times New Roman" pitchFamily="18" charset="0"/>
              </a:rPr>
              <a:t>- метод предполагает расчет стоимости строительства сравнительной единицы (1 кв. м, 1 куб. м) аналогичного объекта.</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err="1" smtClean="0">
                <a:solidFill>
                  <a:srgbClr val="002060"/>
                </a:solidFill>
                <a:latin typeface="Cambria" pitchFamily="18" charset="0"/>
                <a:ea typeface="Times New Roman" pitchFamily="18" charset="0"/>
                <a:cs typeface="Times New Roman" pitchFamily="18" charset="0"/>
              </a:rPr>
              <a:t>Валовый</a:t>
            </a:r>
            <a:r>
              <a:rPr lang="ru-RU" sz="1200" b="1" dirty="0" smtClean="0">
                <a:solidFill>
                  <a:srgbClr val="002060"/>
                </a:solidFill>
                <a:latin typeface="Cambria" pitchFamily="18" charset="0"/>
                <a:ea typeface="Times New Roman" pitchFamily="18" charset="0"/>
                <a:cs typeface="Times New Roman" pitchFamily="18" charset="0"/>
              </a:rPr>
              <a:t> рентный мультипликатор </a:t>
            </a:r>
            <a:r>
              <a:rPr lang="ru-RU" sz="1200" dirty="0" smtClean="0">
                <a:solidFill>
                  <a:srgbClr val="002060"/>
                </a:solidFill>
                <a:latin typeface="Cambria" pitchFamily="18" charset="0"/>
                <a:ea typeface="Times New Roman" pitchFamily="18" charset="0"/>
                <a:cs typeface="Times New Roman" pitchFamily="18" charset="0"/>
              </a:rPr>
              <a:t>- показатель, равный отношению цены продажи к валовому доходу от объекта недвижимости.</a:t>
            </a:r>
            <a:endParaRPr lang="ru-RU" sz="1200" i="1" u="sng" dirty="0" smtClean="0">
              <a:solidFill>
                <a:srgbClr val="002060"/>
              </a:solidFill>
              <a:latin typeface="Cambria" pitchFamily="18" charset="0"/>
              <a:ea typeface="Times New Roman" pitchFamily="18" charset="0"/>
              <a:cs typeface="Times New Roman" pitchFamily="18" charset="0"/>
            </a:endParaRP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Теоретические вопросы</a:t>
            </a:r>
            <a:endParaRPr lang="ru-RU" dirty="0"/>
          </a:p>
        </p:txBody>
      </p:sp>
      <p:pic>
        <p:nvPicPr>
          <p:cNvPr id="9" name="Рисунок 9" descr="кубик СМАО.gif"/>
          <p:cNvPicPr>
            <a:picLocks noChangeAspect="1"/>
          </p:cNvPicPr>
          <p:nvPr/>
        </p:nvPicPr>
        <p:blipFill>
          <a:blip r:embed="rId4"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1938992"/>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18</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Временной период с момента создания объекта до момента, пока его использование является экономически целесообразным – это:</a:t>
            </a:r>
          </a:p>
          <a:p>
            <a:pPr lvl="0" algn="just"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200" b="1" dirty="0" smtClean="0">
                <a:solidFill>
                  <a:srgbClr val="C00000"/>
                </a:solidFill>
                <a:latin typeface="Cambria" pitchFamily="18" charset="0"/>
                <a:ea typeface="Times New Roman" pitchFamily="18" charset="0"/>
                <a:cs typeface="Times New Roman" pitchFamily="18" charset="0"/>
              </a:rPr>
              <a:t>1) Срок экономической жизни.</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2) Хронологический (фактический) возраст.</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3) Эффективный возраст.</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4) Срок фактической жизни.</a:t>
            </a:r>
            <a:endParaRPr lang="ru-RU" sz="1200" b="1" dirty="0" smtClean="0">
              <a:solidFill>
                <a:srgbClr val="C00000"/>
              </a:solidFill>
              <a:latin typeface="Cambria" pitchFamily="18" charset="0"/>
              <a:ea typeface="Times New Roman" pitchFamily="18" charset="0"/>
              <a:cs typeface="Times New Roman" pitchFamily="18" charset="0"/>
            </a:endParaRPr>
          </a:p>
        </p:txBody>
      </p:sp>
      <p:sp>
        <p:nvSpPr>
          <p:cNvPr id="12" name="Rectangle 1"/>
          <p:cNvSpPr>
            <a:spLocks noChangeArrowheads="1"/>
          </p:cNvSpPr>
          <p:nvPr/>
        </p:nvSpPr>
        <p:spPr bwMode="auto">
          <a:xfrm>
            <a:off x="4644008" y="1268760"/>
            <a:ext cx="4248472" cy="3785652"/>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Глоссарий:</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Срок экономической жизни </a:t>
            </a:r>
            <a:r>
              <a:rPr lang="ru-RU" sz="1200" dirty="0" smtClean="0">
                <a:solidFill>
                  <a:srgbClr val="002060"/>
                </a:solidFill>
                <a:latin typeface="Cambria" pitchFamily="18" charset="0"/>
                <a:ea typeface="Times New Roman" pitchFamily="18" charset="0"/>
                <a:cs typeface="Times New Roman" pitchFamily="18" charset="0"/>
              </a:rPr>
              <a:t>- временной период с момента создания объекта до момента, пока его использование является экономически целесообразным.</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Хронологический (фактический) возраст </a:t>
            </a:r>
            <a:r>
              <a:rPr lang="ru-RU" sz="1200" dirty="0" smtClean="0">
                <a:solidFill>
                  <a:srgbClr val="002060"/>
                </a:solidFill>
                <a:latin typeface="Cambria" pitchFamily="18" charset="0"/>
                <a:ea typeface="Times New Roman" pitchFamily="18" charset="0"/>
                <a:cs typeface="Times New Roman" pitchFamily="18" charset="0"/>
              </a:rPr>
              <a:t>- временной период, прошедший от сдачи объекта в эксплуатацию (или изготовления) до текущего момента (или даты оценки).</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Эффективный возраст </a:t>
            </a:r>
            <a:r>
              <a:rPr lang="ru-RU" sz="1200" dirty="0" smtClean="0">
                <a:solidFill>
                  <a:srgbClr val="002060"/>
                </a:solidFill>
                <a:latin typeface="Cambria" pitchFamily="18" charset="0"/>
                <a:ea typeface="Times New Roman" pitchFamily="18" charset="0"/>
                <a:cs typeface="Times New Roman" pitchFamily="18" charset="0"/>
              </a:rPr>
              <a:t>- разница между полным сроком экономической жизни объекта недвижимости и его оставшимся сроком экономической жизни.</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Время, которым оценивается продолжительность жизни объекта, в зависимости от его физического состояния, оборудования, дизайна, экономических факторов, влияющих на его стоимость.</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Срок жизни </a:t>
            </a:r>
            <a:r>
              <a:rPr lang="ru-RU" sz="1200" dirty="0" smtClean="0">
                <a:solidFill>
                  <a:srgbClr val="002060"/>
                </a:solidFill>
                <a:latin typeface="Cambria" pitchFamily="18" charset="0"/>
                <a:ea typeface="Times New Roman" pitchFamily="18" charset="0"/>
                <a:cs typeface="Times New Roman" pitchFamily="18" charset="0"/>
              </a:rPr>
              <a:t>- полный срок существования объекта недвижимости.</a:t>
            </a:r>
            <a:endParaRPr lang="ru-RU" sz="1200" i="1" u="sng" dirty="0" smtClean="0">
              <a:solidFill>
                <a:srgbClr val="002060"/>
              </a:solidFill>
              <a:latin typeface="Cambria" pitchFamily="18" charset="0"/>
              <a:ea typeface="Times New Roman" pitchFamily="18" charset="0"/>
              <a:cs typeface="Times New Roman" pitchFamily="18" charset="0"/>
            </a:endParaRP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Теоретические вопросы</a:t>
            </a:r>
            <a:endParaRPr lang="ru-RU" dirty="0"/>
          </a:p>
        </p:txBody>
      </p:sp>
      <p:pic>
        <p:nvPicPr>
          <p:cNvPr id="9" name="Рисунок 9" descr="кубик СМАО.gif"/>
          <p:cNvPicPr>
            <a:picLocks noChangeAspect="1"/>
          </p:cNvPicPr>
          <p:nvPr/>
        </p:nvPicPr>
        <p:blipFill>
          <a:blip r:embed="rId4"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4"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4154984"/>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19</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Укажите правильный порядок расчета текущей стоимости реверсии объекта при дисконтировании на конец периода:</a:t>
            </a:r>
          </a:p>
          <a:p>
            <a:pPr lvl="0" algn="just"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1) ЧОД последнего прогнозного года делится на коэффициент капитализации.</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2) ЧОД первого </a:t>
            </a:r>
            <a:r>
              <a:rPr lang="ru-RU" sz="1200" dirty="0" err="1" smtClean="0">
                <a:solidFill>
                  <a:srgbClr val="063888"/>
                </a:solidFill>
                <a:latin typeface="Cambria" pitchFamily="18" charset="0"/>
                <a:ea typeface="Times New Roman" pitchFamily="18" charset="0"/>
                <a:cs typeface="Times New Roman" pitchFamily="18" charset="0"/>
              </a:rPr>
              <a:t>постпрогнозного</a:t>
            </a:r>
            <a:r>
              <a:rPr lang="ru-RU" sz="1200" dirty="0" smtClean="0">
                <a:solidFill>
                  <a:srgbClr val="063888"/>
                </a:solidFill>
                <a:latin typeface="Cambria" pitchFamily="18" charset="0"/>
                <a:ea typeface="Times New Roman" pitchFamily="18" charset="0"/>
                <a:cs typeface="Times New Roman" pitchFamily="18" charset="0"/>
              </a:rPr>
              <a:t> года делится на коэффициент капитализации и дисконтируется по дисконтному множителю для середины </a:t>
            </a:r>
            <a:r>
              <a:rPr lang="ru-RU" sz="1200" dirty="0" err="1" smtClean="0">
                <a:solidFill>
                  <a:srgbClr val="063888"/>
                </a:solidFill>
                <a:latin typeface="Cambria" pitchFamily="18" charset="0"/>
                <a:ea typeface="Times New Roman" pitchFamily="18" charset="0"/>
                <a:cs typeface="Times New Roman" pitchFamily="18" charset="0"/>
              </a:rPr>
              <a:t>постпрогнозного</a:t>
            </a:r>
            <a:r>
              <a:rPr lang="ru-RU" sz="1200" dirty="0" smtClean="0">
                <a:solidFill>
                  <a:srgbClr val="063888"/>
                </a:solidFill>
                <a:latin typeface="Cambria" pitchFamily="18" charset="0"/>
                <a:ea typeface="Times New Roman" pitchFamily="18" charset="0"/>
                <a:cs typeface="Times New Roman" pitchFamily="18" charset="0"/>
              </a:rPr>
              <a:t> года.</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3) ЧОД последнего прогнозного года делится на коэффициент капитализации и дисконтируется по дисконтному множителю для конца последнего прогнозного года.</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4) ЧОД первого </a:t>
            </a:r>
            <a:r>
              <a:rPr lang="ru-RU" sz="1200" dirty="0" err="1" smtClean="0">
                <a:solidFill>
                  <a:srgbClr val="063888"/>
                </a:solidFill>
                <a:latin typeface="Cambria" pitchFamily="18" charset="0"/>
                <a:ea typeface="Times New Roman" pitchFamily="18" charset="0"/>
                <a:cs typeface="Times New Roman" pitchFamily="18" charset="0"/>
              </a:rPr>
              <a:t>постпрогнозного</a:t>
            </a:r>
            <a:r>
              <a:rPr lang="ru-RU" sz="1200" dirty="0" smtClean="0">
                <a:solidFill>
                  <a:srgbClr val="063888"/>
                </a:solidFill>
                <a:latin typeface="Cambria" pitchFamily="18" charset="0"/>
                <a:ea typeface="Times New Roman" pitchFamily="18" charset="0"/>
                <a:cs typeface="Times New Roman" pitchFamily="18" charset="0"/>
              </a:rPr>
              <a:t> года делится на коэффициент капитализации и дисконтируется по дисконтному множителю для конца </a:t>
            </a:r>
            <a:r>
              <a:rPr lang="ru-RU" sz="1200" dirty="0" err="1" smtClean="0">
                <a:solidFill>
                  <a:srgbClr val="063888"/>
                </a:solidFill>
                <a:latin typeface="Cambria" pitchFamily="18" charset="0"/>
                <a:ea typeface="Times New Roman" pitchFamily="18" charset="0"/>
                <a:cs typeface="Times New Roman" pitchFamily="18" charset="0"/>
              </a:rPr>
              <a:t>постпрогнозного</a:t>
            </a:r>
            <a:r>
              <a:rPr lang="ru-RU" sz="1200" dirty="0" smtClean="0">
                <a:solidFill>
                  <a:srgbClr val="063888"/>
                </a:solidFill>
                <a:latin typeface="Cambria" pitchFamily="18" charset="0"/>
                <a:ea typeface="Times New Roman" pitchFamily="18" charset="0"/>
                <a:cs typeface="Times New Roman" pitchFamily="18" charset="0"/>
              </a:rPr>
              <a:t> года.</a:t>
            </a:r>
          </a:p>
          <a:p>
            <a:pPr algn="just" eaLnBrk="0" hangingPunct="0"/>
            <a:r>
              <a:rPr lang="ru-RU" sz="1200" b="1" dirty="0" smtClean="0">
                <a:solidFill>
                  <a:srgbClr val="C00000"/>
                </a:solidFill>
                <a:latin typeface="Cambria" pitchFamily="18" charset="0"/>
                <a:ea typeface="Times New Roman" pitchFamily="18" charset="0"/>
                <a:cs typeface="Times New Roman" pitchFamily="18" charset="0"/>
              </a:rPr>
              <a:t>5) ЧОД первого </a:t>
            </a:r>
            <a:r>
              <a:rPr lang="ru-RU" sz="1200" b="1" dirty="0" err="1" smtClean="0">
                <a:solidFill>
                  <a:srgbClr val="C00000"/>
                </a:solidFill>
                <a:latin typeface="Cambria" pitchFamily="18" charset="0"/>
                <a:ea typeface="Times New Roman" pitchFamily="18" charset="0"/>
                <a:cs typeface="Times New Roman" pitchFamily="18" charset="0"/>
              </a:rPr>
              <a:t>постпрогнозного</a:t>
            </a:r>
            <a:r>
              <a:rPr lang="ru-RU" sz="1200" b="1" dirty="0" smtClean="0">
                <a:solidFill>
                  <a:srgbClr val="C00000"/>
                </a:solidFill>
                <a:latin typeface="Cambria" pitchFamily="18" charset="0"/>
                <a:ea typeface="Times New Roman" pitchFamily="18" charset="0"/>
                <a:cs typeface="Times New Roman" pitchFamily="18" charset="0"/>
              </a:rPr>
              <a:t> года делится на коэффициент капитализации и дисконтируется по дисконтному множителю для конца последнего прогнозного года.</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Теоретические вопросы</a:t>
            </a:r>
            <a:endParaRPr lang="ru-RU" dirty="0"/>
          </a:p>
        </p:txBody>
      </p:sp>
      <p:sp>
        <p:nvSpPr>
          <p:cNvPr id="8" name="Rectangle 1"/>
          <p:cNvSpPr>
            <a:spLocks noChangeArrowheads="1"/>
          </p:cNvSpPr>
          <p:nvPr/>
        </p:nvSpPr>
        <p:spPr bwMode="auto">
          <a:xfrm>
            <a:off x="4644008" y="1268760"/>
            <a:ext cx="4248472" cy="2677656"/>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Глоссарий:</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Дисконтированная (текущая) стоимость реверсии </a:t>
            </a:r>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r>
              <a:rPr lang="ru-RU" sz="1200" dirty="0" smtClean="0">
                <a:solidFill>
                  <a:srgbClr val="002060"/>
                </a:solidFill>
                <a:latin typeface="Cambria" pitchFamily="18" charset="0"/>
                <a:ea typeface="Times New Roman" pitchFamily="18" charset="0"/>
                <a:cs typeface="Times New Roman" pitchFamily="18" charset="0"/>
              </a:rPr>
              <a:t>TV - терминальная стоимость,</a:t>
            </a:r>
          </a:p>
          <a:p>
            <a:r>
              <a:rPr lang="ru-RU" sz="1200" dirty="0" err="1" smtClean="0">
                <a:solidFill>
                  <a:srgbClr val="002060"/>
                </a:solidFill>
                <a:latin typeface="Cambria" pitchFamily="18" charset="0"/>
                <a:ea typeface="Times New Roman" pitchFamily="18" charset="0"/>
                <a:cs typeface="Times New Roman" pitchFamily="18" charset="0"/>
              </a:rPr>
              <a:t>disc</a:t>
            </a:r>
            <a:r>
              <a:rPr lang="ru-RU" sz="1200" dirty="0" smtClean="0">
                <a:solidFill>
                  <a:srgbClr val="002060"/>
                </a:solidFill>
                <a:latin typeface="Cambria" pitchFamily="18" charset="0"/>
                <a:ea typeface="Times New Roman" pitchFamily="18" charset="0"/>
                <a:cs typeface="Times New Roman" pitchFamily="18" charset="0"/>
              </a:rPr>
              <a:t> - ставка дисконтирования,</a:t>
            </a:r>
          </a:p>
          <a:p>
            <a:r>
              <a:rPr lang="ru-RU" sz="1200" dirty="0" smtClean="0">
                <a:solidFill>
                  <a:srgbClr val="002060"/>
                </a:solidFill>
                <a:latin typeface="Cambria" pitchFamily="18" charset="0"/>
                <a:ea typeface="Times New Roman" pitchFamily="18" charset="0"/>
                <a:cs typeface="Times New Roman" pitchFamily="18" charset="0"/>
              </a:rPr>
              <a:t>N - количество периода прогнозирования.</a:t>
            </a:r>
          </a:p>
          <a:p>
            <a:endParaRPr lang="ru-RU" sz="1200" dirty="0" smtClean="0">
              <a:solidFill>
                <a:srgbClr val="002060"/>
              </a:solidFill>
              <a:latin typeface="Cambria" pitchFamily="18" charset="0"/>
              <a:ea typeface="Times New Roman" pitchFamily="18" charset="0"/>
              <a:cs typeface="Times New Roman" pitchFamily="18" charset="0"/>
            </a:endParaRPr>
          </a:p>
          <a:p>
            <a:r>
              <a:rPr lang="ru-RU" sz="1200" b="1" dirty="0" smtClean="0">
                <a:solidFill>
                  <a:srgbClr val="002060"/>
                </a:solidFill>
                <a:latin typeface="Cambria" pitchFamily="18" charset="0"/>
                <a:ea typeface="Times New Roman" pitchFamily="18" charset="0"/>
                <a:cs typeface="Times New Roman" pitchFamily="18" charset="0"/>
              </a:rPr>
              <a:t>Терминальная стоимость </a:t>
            </a:r>
            <a:r>
              <a:rPr lang="ru-RU" sz="1200" dirty="0" smtClean="0">
                <a:solidFill>
                  <a:srgbClr val="002060"/>
                </a:solidFill>
                <a:latin typeface="Cambria" pitchFamily="18" charset="0"/>
                <a:ea typeface="Times New Roman" pitchFamily="18" charset="0"/>
                <a:cs typeface="Times New Roman" pitchFamily="18" charset="0"/>
              </a:rPr>
              <a:t>- </a:t>
            </a:r>
            <a:r>
              <a:rPr lang="ru-RU" sz="1200" dirty="0" err="1" smtClean="0">
                <a:solidFill>
                  <a:srgbClr val="002060"/>
                </a:solidFill>
                <a:latin typeface="Cambria" pitchFamily="18" charset="0"/>
                <a:ea typeface="Times New Roman" pitchFamily="18" charset="0"/>
                <a:cs typeface="Times New Roman" pitchFamily="18" charset="0"/>
              </a:rPr>
              <a:t>стоимость</a:t>
            </a:r>
            <a:r>
              <a:rPr lang="ru-RU" sz="1200" dirty="0" smtClean="0">
                <a:solidFill>
                  <a:srgbClr val="002060"/>
                </a:solidFill>
                <a:latin typeface="Cambria" pitchFamily="18" charset="0"/>
                <a:ea typeface="Times New Roman" pitchFamily="18" charset="0"/>
                <a:cs typeface="Times New Roman" pitchFamily="18" charset="0"/>
              </a:rPr>
              <a:t> объекта недвижимости на момент окончания периода прогнозирования денежных потоков от объекта недвижимости.</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17089" name="Object 1"/>
          <p:cNvGraphicFramePr>
            <a:graphicFrameLocks noChangeAspect="1"/>
          </p:cNvGraphicFramePr>
          <p:nvPr/>
        </p:nvGraphicFramePr>
        <p:xfrm>
          <a:off x="4716016" y="1772816"/>
          <a:ext cx="695325" cy="428625"/>
        </p:xfrm>
        <a:graphic>
          <a:graphicData uri="http://schemas.openxmlformats.org/presentationml/2006/ole">
            <mc:AlternateContent xmlns:mc="http://schemas.openxmlformats.org/markup-compatibility/2006">
              <mc:Choice xmlns:v="urn:schemas-microsoft-com:vml" Requires="v">
                <p:oleObj spid="_x0000_s217090" name="Формула" r:id="rId5" imgW="698197" imgH="431613" progId="Equation.3">
                  <p:embed/>
                </p:oleObj>
              </mc:Choice>
              <mc:Fallback>
                <p:oleObj name="Формула" r:id="rId5" imgW="698197" imgH="431613"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016" y="1772816"/>
                        <a:ext cx="695325"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Рисунок 7" descr="разобранный кубик.gif"/>
          <p:cNvPicPr>
            <a:picLocks noChangeAspect="1"/>
          </p:cNvPicPr>
          <p:nvPr/>
        </p:nvPicPr>
        <p:blipFill>
          <a:blip r:embed="rId7" cstate="print"/>
          <a:srcRect/>
          <a:stretch>
            <a:fillRect/>
          </a:stretch>
        </p:blipFill>
        <p:spPr bwMode="auto">
          <a:xfrm>
            <a:off x="8316913" y="4508500"/>
            <a:ext cx="682625" cy="698500"/>
          </a:xfrm>
          <a:prstGeom prst="rect">
            <a:avLst/>
          </a:prstGeom>
          <a:noFill/>
          <a:ln w="9525">
            <a:noFill/>
            <a:miter lim="800000"/>
            <a:headEnd/>
            <a:tailEnd/>
          </a:ln>
        </p:spPr>
      </p:pic>
      <p:pic>
        <p:nvPicPr>
          <p:cNvPr id="10" name="Рисунок 8" descr="собранный наполовину кубик.gif"/>
          <p:cNvPicPr>
            <a:picLocks noChangeAspect="1"/>
          </p:cNvPicPr>
          <p:nvPr/>
        </p:nvPicPr>
        <p:blipFill>
          <a:blip r:embed="rId8" cstate="print"/>
          <a:srcRect/>
          <a:stretch>
            <a:fillRect/>
          </a:stretch>
        </p:blipFill>
        <p:spPr bwMode="auto">
          <a:xfrm>
            <a:off x="8316913" y="5229225"/>
            <a:ext cx="682625" cy="711200"/>
          </a:xfrm>
          <a:prstGeom prst="rect">
            <a:avLst/>
          </a:prstGeom>
          <a:noFill/>
          <a:ln w="9525">
            <a:noFill/>
            <a:miter lim="800000"/>
            <a:headEnd/>
            <a:tailEnd/>
          </a:ln>
        </p:spPr>
      </p:pic>
      <p:pic>
        <p:nvPicPr>
          <p:cNvPr id="11" name="Рисунок 9" descr="кубик СМАО.gif"/>
          <p:cNvPicPr>
            <a:picLocks noChangeAspect="1"/>
          </p:cNvPicPr>
          <p:nvPr/>
        </p:nvPicPr>
        <p:blipFill>
          <a:blip r:embed="rId9"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2123658"/>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20</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Если затраты на исправление дефекта, имеющегося в объекте недвижимости, превосходят стоимость, которая при этом будет добавлена, то каким считается такой вид износа или устаревания?</a:t>
            </a:r>
          </a:p>
          <a:p>
            <a:pPr lvl="0" algn="just"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200" b="1" dirty="0" smtClean="0">
                <a:solidFill>
                  <a:srgbClr val="C00000"/>
                </a:solidFill>
                <a:latin typeface="Cambria" pitchFamily="18" charset="0"/>
                <a:ea typeface="Times New Roman" pitchFamily="18" charset="0"/>
                <a:cs typeface="Times New Roman" pitchFamily="18" charset="0"/>
              </a:rPr>
              <a:t>1) Неустранимым износом или устареванием.</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2) Физическим износом.</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3) Полным износом или устареванием.</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4) Устранимым износом или устареванием.</a:t>
            </a:r>
            <a:endParaRPr lang="ru-RU" sz="1200" b="1" dirty="0" smtClean="0">
              <a:solidFill>
                <a:srgbClr val="C00000"/>
              </a:solidFill>
              <a:latin typeface="Cambria" pitchFamily="18" charset="0"/>
              <a:ea typeface="Times New Roman" pitchFamily="18" charset="0"/>
              <a:cs typeface="Times New Roman" pitchFamily="18" charset="0"/>
            </a:endParaRP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Теоретические вопросы</a:t>
            </a:r>
            <a:endParaRPr lang="ru-RU" dirty="0"/>
          </a:p>
        </p:txBody>
      </p:sp>
      <p:sp>
        <p:nvSpPr>
          <p:cNvPr id="8" name="Rectangle 1"/>
          <p:cNvSpPr>
            <a:spLocks noChangeArrowheads="1"/>
          </p:cNvSpPr>
          <p:nvPr/>
        </p:nvSpPr>
        <p:spPr bwMode="auto">
          <a:xfrm>
            <a:off x="4644008" y="1268760"/>
            <a:ext cx="4248472" cy="4708981"/>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Глоссарий:</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Неустранимый износ (устаревание) </a:t>
            </a:r>
            <a:r>
              <a:rPr lang="ru-RU" sz="1200" dirty="0" smtClean="0">
                <a:solidFill>
                  <a:srgbClr val="002060"/>
                </a:solidFill>
                <a:latin typeface="Cambria" pitchFamily="18" charset="0"/>
                <a:ea typeface="Times New Roman" pitchFamily="18" charset="0"/>
                <a:cs typeface="Times New Roman" pitchFamily="18" charset="0"/>
              </a:rPr>
              <a:t>- износ (устаревание), устранение которого технически невозможно либо экономически нецелесообразно, то есть экономическая выгода от возможного устранения износа меньше производимых затрат.</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a:r>
              <a:rPr lang="ru-RU" sz="1200" b="1" dirty="0" smtClean="0">
                <a:solidFill>
                  <a:srgbClr val="002060"/>
                </a:solidFill>
                <a:latin typeface="Cambria" pitchFamily="18" charset="0"/>
                <a:ea typeface="Times New Roman" pitchFamily="18" charset="0"/>
                <a:cs typeface="Times New Roman" pitchFamily="18" charset="0"/>
              </a:rPr>
              <a:t>Физический износ </a:t>
            </a:r>
            <a:r>
              <a:rPr lang="ru-RU" sz="1200" dirty="0" smtClean="0">
                <a:solidFill>
                  <a:srgbClr val="002060"/>
                </a:solidFill>
                <a:latin typeface="Cambria" pitchFamily="18" charset="0"/>
                <a:ea typeface="Times New Roman" pitchFamily="18" charset="0"/>
                <a:cs typeface="Times New Roman" pitchFamily="18" charset="0"/>
              </a:rPr>
              <a:t>- уменьшение стоимости или полезности оцениваемого объекта вследствие использования или истечения его срока полезной службы, вызванного изнашиванием, порчей и воздействием физического напряжения и иных факторов.</a:t>
            </a:r>
          </a:p>
          <a:p>
            <a:pPr algn="just"/>
            <a:endParaRPr lang="ru-RU" sz="1200" dirty="0" smtClean="0">
              <a:solidFill>
                <a:srgbClr val="002060"/>
              </a:solidFill>
              <a:latin typeface="Cambria" pitchFamily="18" charset="0"/>
              <a:ea typeface="Times New Roman" pitchFamily="18" charset="0"/>
              <a:cs typeface="Times New Roman" pitchFamily="18" charset="0"/>
            </a:endParaRPr>
          </a:p>
          <a:p>
            <a:pPr algn="just"/>
            <a:r>
              <a:rPr lang="ru-RU" sz="1200" b="1" dirty="0" smtClean="0">
                <a:solidFill>
                  <a:srgbClr val="002060"/>
                </a:solidFill>
                <a:latin typeface="Cambria" pitchFamily="18" charset="0"/>
                <a:ea typeface="Times New Roman" pitchFamily="18" charset="0"/>
                <a:cs typeface="Times New Roman" pitchFamily="18" charset="0"/>
              </a:rPr>
              <a:t>Совокупный (общий) износ </a:t>
            </a:r>
            <a:r>
              <a:rPr lang="ru-RU" sz="1200" dirty="0" smtClean="0">
                <a:solidFill>
                  <a:srgbClr val="002060"/>
                </a:solidFill>
                <a:latin typeface="Cambria" pitchFamily="18" charset="0"/>
                <a:ea typeface="Times New Roman" pitchFamily="18" charset="0"/>
                <a:cs typeface="Times New Roman" pitchFamily="18" charset="0"/>
              </a:rPr>
              <a:t>- уменьшение затрат на создание (воспроизводство или замещение) улучшений, которое может происходить в результате их физического разрушения, функционального и внешнего (экономического) устаревания, или комбинации этих источников, по состоянию на дату оценки.</a:t>
            </a:r>
          </a:p>
          <a:p>
            <a:pPr algn="just"/>
            <a:endParaRPr lang="ru-RU" sz="1200" dirty="0" smtClean="0">
              <a:solidFill>
                <a:srgbClr val="002060"/>
              </a:solidFill>
              <a:latin typeface="Cambria" pitchFamily="18" charset="0"/>
              <a:ea typeface="Times New Roman" pitchFamily="18" charset="0"/>
              <a:cs typeface="Times New Roman" pitchFamily="18" charset="0"/>
            </a:endParaRPr>
          </a:p>
          <a:p>
            <a:pPr algn="just"/>
            <a:r>
              <a:rPr lang="ru-RU" sz="1200" b="1" dirty="0" smtClean="0">
                <a:solidFill>
                  <a:srgbClr val="002060"/>
                </a:solidFill>
                <a:latin typeface="Cambria" pitchFamily="18" charset="0"/>
                <a:ea typeface="Times New Roman" pitchFamily="18" charset="0"/>
                <a:cs typeface="Times New Roman" pitchFamily="18" charset="0"/>
              </a:rPr>
              <a:t>Устранимый износ (устаревание) </a:t>
            </a:r>
            <a:r>
              <a:rPr lang="ru-RU" sz="1200" dirty="0" smtClean="0">
                <a:solidFill>
                  <a:srgbClr val="002060"/>
                </a:solidFill>
                <a:latin typeface="Cambria" pitchFamily="18" charset="0"/>
                <a:ea typeface="Times New Roman" pitchFamily="18" charset="0"/>
                <a:cs typeface="Times New Roman" pitchFamily="18" charset="0"/>
              </a:rPr>
              <a:t>- износ (устаревание), устранение которого технически возможно и экономически целесообразно, т.е. экономическая выгода от устранения износа больше или равна производимым затратам.</a:t>
            </a:r>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 name="Рисунок 9" descr="кубик СМАО.gif"/>
          <p:cNvPicPr>
            <a:picLocks noChangeAspect="1"/>
          </p:cNvPicPr>
          <p:nvPr/>
        </p:nvPicPr>
        <p:blipFill>
          <a:blip r:embed="rId4"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2677656"/>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21</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Какая поправка вносится в случае, если земельный участок-аналог по сравниваемой характеристике превосходит (лучше) оцениваемый земельный участок?</a:t>
            </a:r>
          </a:p>
          <a:p>
            <a:pPr lvl="0"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1) Со знаком плюс (повышающая)к цене земельного участка-аналога.</a:t>
            </a:r>
          </a:p>
          <a:p>
            <a:pPr algn="just" eaLnBrk="0" hangingPunct="0"/>
            <a:r>
              <a:rPr lang="ru-RU" sz="1200" b="1" dirty="0" smtClean="0">
                <a:solidFill>
                  <a:srgbClr val="C00000"/>
                </a:solidFill>
                <a:latin typeface="Cambria" pitchFamily="18" charset="0"/>
                <a:ea typeface="Times New Roman" pitchFamily="18" charset="0"/>
                <a:cs typeface="Times New Roman" pitchFamily="18" charset="0"/>
              </a:rPr>
              <a:t>2) Со знаком минус (понижающая) к цене земельного участка-аналога.</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3) Со знаком минус (понижающая) к стоимости оцениваемого земельного участка.</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4) Со знаком плюс (повышающая) к стоимости оцениваемого земельного участка.</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Теоретические вопросы</a:t>
            </a:r>
            <a:endParaRPr lang="ru-RU" dirty="0"/>
          </a:p>
        </p:txBody>
      </p:sp>
      <p:sp>
        <p:nvSpPr>
          <p:cNvPr id="8" name="Rectangle 1"/>
          <p:cNvSpPr>
            <a:spLocks noChangeArrowheads="1"/>
          </p:cNvSpPr>
          <p:nvPr/>
        </p:nvSpPr>
        <p:spPr bwMode="auto">
          <a:xfrm>
            <a:off x="4644008" y="1268760"/>
            <a:ext cx="4248472" cy="2677656"/>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Глоссарий:</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Процентная (относительная) корректировка </a:t>
            </a:r>
            <a:r>
              <a:rPr lang="ru-RU" sz="1200" dirty="0" smtClean="0">
                <a:solidFill>
                  <a:srgbClr val="002060"/>
                </a:solidFill>
                <a:latin typeface="Cambria" pitchFamily="18" charset="0"/>
                <a:ea typeface="Times New Roman" pitchFamily="18" charset="0"/>
                <a:cs typeface="Times New Roman" pitchFamily="18" charset="0"/>
              </a:rPr>
              <a:t>- </a:t>
            </a:r>
            <a:r>
              <a:rPr lang="ru-RU" sz="1200" dirty="0" err="1" smtClean="0">
                <a:solidFill>
                  <a:srgbClr val="002060"/>
                </a:solidFill>
                <a:latin typeface="Cambria" pitchFamily="18" charset="0"/>
                <a:ea typeface="Times New Roman" pitchFamily="18" charset="0"/>
                <a:cs typeface="Times New Roman" pitchFamily="18" charset="0"/>
              </a:rPr>
              <a:t>корректировка</a:t>
            </a:r>
            <a:r>
              <a:rPr lang="ru-RU" sz="1200" dirty="0" smtClean="0">
                <a:solidFill>
                  <a:srgbClr val="002060"/>
                </a:solidFill>
                <a:latin typeface="Cambria" pitchFamily="18" charset="0"/>
                <a:ea typeface="Times New Roman" pitchFamily="18" charset="0"/>
                <a:cs typeface="Times New Roman" pitchFamily="18" charset="0"/>
              </a:rPr>
              <a:t>, вносимая путем умножения цены продажи объекта аналога или его единицы сравнения на коэффициент, отражающий степень различия в характеристиках объекта-аналога и оцениваемого объекта.</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a:r>
              <a:rPr lang="ru-RU" sz="1200" b="1" dirty="0" smtClean="0">
                <a:solidFill>
                  <a:srgbClr val="002060"/>
                </a:solidFill>
                <a:latin typeface="Cambria" pitchFamily="18" charset="0"/>
                <a:ea typeface="Times New Roman" pitchFamily="18" charset="0"/>
                <a:cs typeface="Times New Roman" pitchFamily="18" charset="0"/>
              </a:rPr>
              <a:t>Денежная (абсолютная) корректировка</a:t>
            </a:r>
            <a:r>
              <a:rPr lang="ru-RU" sz="1200" dirty="0" smtClean="0">
                <a:solidFill>
                  <a:srgbClr val="002060"/>
                </a:solidFill>
                <a:latin typeface="Cambria" pitchFamily="18" charset="0"/>
                <a:ea typeface="Times New Roman" pitchFamily="18" charset="0"/>
                <a:cs typeface="Times New Roman" pitchFamily="18" charset="0"/>
              </a:rPr>
              <a:t> - денежная сумма, в которую оценивается различие в характеристиках объекта аналога и оцениваемого объекта. Денежная корректировка может применяться как цене объекта аналога в целом, так и единице сравнения. </a:t>
            </a:r>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7" name="Рисунок 7" descr="разобранный кубик.gif"/>
          <p:cNvPicPr>
            <a:picLocks noChangeAspect="1"/>
          </p:cNvPicPr>
          <p:nvPr/>
        </p:nvPicPr>
        <p:blipFill>
          <a:blip r:embed="rId4" cstate="print"/>
          <a:srcRect/>
          <a:stretch>
            <a:fillRect/>
          </a:stretch>
        </p:blipFill>
        <p:spPr bwMode="auto">
          <a:xfrm>
            <a:off x="8316913" y="4508500"/>
            <a:ext cx="682625" cy="698500"/>
          </a:xfrm>
          <a:prstGeom prst="rect">
            <a:avLst/>
          </a:prstGeom>
          <a:noFill/>
          <a:ln w="9525">
            <a:noFill/>
            <a:miter lim="800000"/>
            <a:headEnd/>
            <a:tailEnd/>
          </a:ln>
        </p:spPr>
      </p:pic>
      <p:pic>
        <p:nvPicPr>
          <p:cNvPr id="9" name="Рисунок 8" descr="собранный наполовину кубик.gif"/>
          <p:cNvPicPr>
            <a:picLocks noChangeAspect="1"/>
          </p:cNvPicPr>
          <p:nvPr/>
        </p:nvPicPr>
        <p:blipFill>
          <a:blip r:embed="rId5" cstate="print"/>
          <a:srcRect/>
          <a:stretch>
            <a:fillRect/>
          </a:stretch>
        </p:blipFill>
        <p:spPr bwMode="auto">
          <a:xfrm>
            <a:off x="8316913" y="5229225"/>
            <a:ext cx="682625" cy="711200"/>
          </a:xfrm>
          <a:prstGeom prst="rect">
            <a:avLst/>
          </a:prstGeom>
          <a:noFill/>
          <a:ln w="9525">
            <a:noFill/>
            <a:miter lim="800000"/>
            <a:headEnd/>
            <a:tailEnd/>
          </a:ln>
        </p:spPr>
      </p:pic>
      <p:pic>
        <p:nvPicPr>
          <p:cNvPr id="10" name="Рисунок 9" descr="кубик СМАО.gif"/>
          <p:cNvPicPr>
            <a:picLocks noChangeAspect="1"/>
          </p:cNvPicPr>
          <p:nvPr/>
        </p:nvPicPr>
        <p:blipFill>
          <a:blip r:embed="rId6"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2492990"/>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22</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Назовите, какой метод оценки в соответствии с методическими рекомендациями по определению рыночной стоимости земельных участков, утвержденных распоряжением </a:t>
            </a:r>
            <a:r>
              <a:rPr lang="ru-RU" sz="1200" dirty="0" err="1" smtClean="0">
                <a:solidFill>
                  <a:srgbClr val="063888"/>
                </a:solidFill>
                <a:latin typeface="Cambria" pitchFamily="18" charset="0"/>
                <a:ea typeface="Times New Roman" pitchFamily="18" charset="0"/>
                <a:cs typeface="Times New Roman" pitchFamily="18" charset="0"/>
              </a:rPr>
              <a:t>Минимущества</a:t>
            </a:r>
            <a:r>
              <a:rPr lang="ru-RU" sz="1200" dirty="0" smtClean="0">
                <a:solidFill>
                  <a:srgbClr val="063888"/>
                </a:solidFill>
                <a:latin typeface="Cambria" pitchFamily="18" charset="0"/>
                <a:ea typeface="Times New Roman" pitchFamily="18" charset="0"/>
                <a:cs typeface="Times New Roman" pitchFamily="18" charset="0"/>
              </a:rPr>
              <a:t> России от 6 марта 2002 г. № 568-р, не используется для определения рыночной стоимости незастроенного земельного участка.</a:t>
            </a:r>
          </a:p>
          <a:p>
            <a:pPr lvl="0" algn="just"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1) Метод капитализации земельной ренты.</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2) Метод сравнения продаж.</a:t>
            </a:r>
          </a:p>
          <a:p>
            <a:pPr algn="just" eaLnBrk="0" hangingPunct="0"/>
            <a:r>
              <a:rPr lang="ru-RU" sz="1200" b="1" dirty="0" smtClean="0">
                <a:solidFill>
                  <a:srgbClr val="C00000"/>
                </a:solidFill>
                <a:latin typeface="Cambria" pitchFamily="18" charset="0"/>
                <a:ea typeface="Times New Roman" pitchFamily="18" charset="0"/>
                <a:cs typeface="Times New Roman" pitchFamily="18" charset="0"/>
              </a:rPr>
              <a:t>3) Метод выделения.</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4) Метод предполагаемого использования.</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Теоретические вопросы</a:t>
            </a:r>
            <a:endParaRPr lang="ru-RU" dirty="0"/>
          </a:p>
        </p:txBody>
      </p:sp>
      <p:sp>
        <p:nvSpPr>
          <p:cNvPr id="8" name="Rectangle 1"/>
          <p:cNvSpPr>
            <a:spLocks noChangeArrowheads="1"/>
          </p:cNvSpPr>
          <p:nvPr/>
        </p:nvSpPr>
        <p:spPr bwMode="auto">
          <a:xfrm>
            <a:off x="4644008" y="1268760"/>
            <a:ext cx="4248472" cy="5078313"/>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Распоряжение </a:t>
            </a:r>
            <a:r>
              <a:rPr lang="ru-RU" sz="1200" i="1" u="sng" dirty="0" err="1" smtClean="0">
                <a:solidFill>
                  <a:srgbClr val="002060"/>
                </a:solidFill>
                <a:latin typeface="Cambria" pitchFamily="18" charset="0"/>
                <a:ea typeface="Times New Roman" pitchFamily="18" charset="0"/>
                <a:cs typeface="Times New Roman" pitchFamily="18" charset="0"/>
              </a:rPr>
              <a:t>Минимущества</a:t>
            </a:r>
            <a:r>
              <a:rPr lang="ru-RU" sz="1200" i="1" u="sng" dirty="0" smtClean="0">
                <a:solidFill>
                  <a:srgbClr val="002060"/>
                </a:solidFill>
                <a:latin typeface="Cambria" pitchFamily="18" charset="0"/>
                <a:ea typeface="Times New Roman" pitchFamily="18" charset="0"/>
                <a:cs typeface="Times New Roman" pitchFamily="18" charset="0"/>
              </a:rPr>
              <a:t> России от 6 марта 2002 г. № 568-р</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Как правило, при оценке рыночной стоимости земельных участков используются метод сравнения продаж, метод выделения, метод распределения, метод капитализации земельной ренты, метод остатка, метод предполагаемого использования.</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Метод капитализации земельной </a:t>
            </a:r>
            <a:r>
              <a:rPr lang="ru-RU" sz="1200" dirty="0" smtClean="0">
                <a:solidFill>
                  <a:srgbClr val="002060"/>
                </a:solidFill>
                <a:latin typeface="Cambria" pitchFamily="18" charset="0"/>
                <a:ea typeface="Times New Roman" pitchFamily="18" charset="0"/>
                <a:cs typeface="Times New Roman" pitchFamily="18" charset="0"/>
              </a:rPr>
              <a:t>ренты применяется для оценки </a:t>
            </a:r>
            <a:r>
              <a:rPr lang="ru-RU" sz="1200" u="sng" dirty="0" smtClean="0">
                <a:solidFill>
                  <a:srgbClr val="002060"/>
                </a:solidFill>
                <a:latin typeface="Cambria" pitchFamily="18" charset="0"/>
                <a:ea typeface="Times New Roman" pitchFamily="18" charset="0"/>
                <a:cs typeface="Times New Roman" pitchFamily="18" charset="0"/>
              </a:rPr>
              <a:t>застроенных и незастроенных </a:t>
            </a:r>
            <a:r>
              <a:rPr lang="ru-RU" sz="1200" dirty="0" smtClean="0">
                <a:solidFill>
                  <a:srgbClr val="002060"/>
                </a:solidFill>
                <a:latin typeface="Cambria" pitchFamily="18" charset="0"/>
                <a:ea typeface="Times New Roman" pitchFamily="18" charset="0"/>
                <a:cs typeface="Times New Roman" pitchFamily="18" charset="0"/>
              </a:rPr>
              <a:t>земельных участков. Условие применения метода - возможность получения земельной ренты от оцениваемого земельного участка.</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Метод сравнения продаж </a:t>
            </a:r>
            <a:r>
              <a:rPr lang="ru-RU" sz="1200" dirty="0" smtClean="0">
                <a:solidFill>
                  <a:srgbClr val="002060"/>
                </a:solidFill>
                <a:latin typeface="Cambria" pitchFamily="18" charset="0"/>
                <a:ea typeface="Times New Roman" pitchFamily="18" charset="0"/>
                <a:cs typeface="Times New Roman" pitchFamily="18" charset="0"/>
              </a:rPr>
              <a:t>применяется для оценки земельных участков, </a:t>
            </a:r>
            <a:r>
              <a:rPr lang="ru-RU" sz="1200" u="sng" dirty="0" smtClean="0">
                <a:solidFill>
                  <a:srgbClr val="002060"/>
                </a:solidFill>
                <a:latin typeface="Cambria" pitchFamily="18" charset="0"/>
                <a:ea typeface="Times New Roman" pitchFamily="18" charset="0"/>
                <a:cs typeface="Times New Roman" pitchFamily="18" charset="0"/>
              </a:rPr>
              <a:t>как занятых зданиями</a:t>
            </a:r>
            <a:r>
              <a:rPr lang="ru-RU" sz="1200" dirty="0" smtClean="0">
                <a:solidFill>
                  <a:srgbClr val="002060"/>
                </a:solidFill>
                <a:latin typeface="Cambria" pitchFamily="18" charset="0"/>
                <a:ea typeface="Times New Roman" pitchFamily="18" charset="0"/>
                <a:cs typeface="Times New Roman" pitchFamily="18" charset="0"/>
              </a:rPr>
              <a:t>, строениями и (или) сооружениями (далее - застроенных земельных участков), так и земельных участков, </a:t>
            </a:r>
            <a:r>
              <a:rPr lang="ru-RU" sz="1200" u="sng" dirty="0" smtClean="0">
                <a:solidFill>
                  <a:srgbClr val="002060"/>
                </a:solidFill>
                <a:latin typeface="Cambria" pitchFamily="18" charset="0"/>
                <a:ea typeface="Times New Roman" pitchFamily="18" charset="0"/>
                <a:cs typeface="Times New Roman" pitchFamily="18" charset="0"/>
              </a:rPr>
              <a:t>не занятых </a:t>
            </a:r>
            <a:r>
              <a:rPr lang="ru-RU" sz="1200" dirty="0" smtClean="0">
                <a:solidFill>
                  <a:srgbClr val="002060"/>
                </a:solidFill>
                <a:latin typeface="Cambria" pitchFamily="18" charset="0"/>
                <a:ea typeface="Times New Roman" pitchFamily="18" charset="0"/>
                <a:cs typeface="Times New Roman" pitchFamily="18" charset="0"/>
              </a:rPr>
              <a:t>зданиями, строениями и (или) сооружениями (далее - незастроенных земельных участков). </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Метод выделения </a:t>
            </a:r>
            <a:r>
              <a:rPr lang="ru-RU" sz="1200" dirty="0" smtClean="0">
                <a:solidFill>
                  <a:srgbClr val="002060"/>
                </a:solidFill>
                <a:latin typeface="Cambria" pitchFamily="18" charset="0"/>
                <a:ea typeface="Times New Roman" pitchFamily="18" charset="0"/>
                <a:cs typeface="Times New Roman" pitchFamily="18" charset="0"/>
              </a:rPr>
              <a:t>применяется для оценки </a:t>
            </a:r>
            <a:r>
              <a:rPr lang="ru-RU" sz="1200" u="sng" dirty="0" smtClean="0">
                <a:solidFill>
                  <a:srgbClr val="002060"/>
                </a:solidFill>
                <a:latin typeface="Cambria" pitchFamily="18" charset="0"/>
                <a:ea typeface="Times New Roman" pitchFamily="18" charset="0"/>
                <a:cs typeface="Times New Roman" pitchFamily="18" charset="0"/>
              </a:rPr>
              <a:t>застроенных</a:t>
            </a:r>
            <a:r>
              <a:rPr lang="ru-RU" sz="1200" dirty="0" smtClean="0">
                <a:solidFill>
                  <a:srgbClr val="002060"/>
                </a:solidFill>
                <a:latin typeface="Cambria" pitchFamily="18" charset="0"/>
                <a:ea typeface="Times New Roman" pitchFamily="18" charset="0"/>
                <a:cs typeface="Times New Roman" pitchFamily="18" charset="0"/>
              </a:rPr>
              <a:t> земельных участков.</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Метод предполагаемого использования </a:t>
            </a:r>
            <a:r>
              <a:rPr lang="ru-RU" sz="1200" dirty="0" smtClean="0">
                <a:solidFill>
                  <a:srgbClr val="002060"/>
                </a:solidFill>
                <a:latin typeface="Cambria" pitchFamily="18" charset="0"/>
                <a:ea typeface="Times New Roman" pitchFamily="18" charset="0"/>
                <a:cs typeface="Times New Roman" pitchFamily="18" charset="0"/>
              </a:rPr>
              <a:t>применяется для оценки </a:t>
            </a:r>
            <a:r>
              <a:rPr lang="ru-RU" sz="1200" u="sng" dirty="0" smtClean="0">
                <a:solidFill>
                  <a:srgbClr val="002060"/>
                </a:solidFill>
                <a:latin typeface="Cambria" pitchFamily="18" charset="0"/>
                <a:ea typeface="Times New Roman" pitchFamily="18" charset="0"/>
                <a:cs typeface="Times New Roman" pitchFamily="18" charset="0"/>
              </a:rPr>
              <a:t>застроенных и незастроенных </a:t>
            </a:r>
            <a:r>
              <a:rPr lang="ru-RU" sz="1200" dirty="0" smtClean="0">
                <a:solidFill>
                  <a:srgbClr val="002060"/>
                </a:solidFill>
                <a:latin typeface="Cambria" pitchFamily="18" charset="0"/>
                <a:ea typeface="Times New Roman" pitchFamily="18" charset="0"/>
                <a:cs typeface="Times New Roman" pitchFamily="18" charset="0"/>
              </a:rPr>
              <a:t>земельных участков.</a:t>
            </a:r>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spd="slow" advTm="9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3785652"/>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23</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Какие из перечисленных ниже объектов с учетом связанных с ними имущественных прав могут выступать объектами оценки согласно Федеральному стандарту «Оценка недвижимости (ФСО № 7)», утвержденному приказом Минэкономразвития России от 25.09.2014 № 611, и на которые распространяется действие указанного стандарта:</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 Застроенный земельный участок.</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II. Объект капитального строительства</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III. Жилые помещения</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IV. Доли в праве на объект недвижимости</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V. Воздушные суда</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VI. Нежилые помещения</a:t>
            </a:r>
          </a:p>
          <a:p>
            <a:pPr lvl="0" algn="just"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1) Все, кроме III</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2) Только I, II, III</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3) Все перечисленные</a:t>
            </a:r>
          </a:p>
          <a:p>
            <a:pPr algn="just" eaLnBrk="0" hangingPunct="0"/>
            <a:r>
              <a:rPr lang="ru-RU" sz="1200" b="1" dirty="0" smtClean="0">
                <a:solidFill>
                  <a:srgbClr val="C00000"/>
                </a:solidFill>
                <a:latin typeface="Cambria" pitchFamily="18" charset="0"/>
                <a:ea typeface="Times New Roman" pitchFamily="18" charset="0"/>
                <a:cs typeface="Times New Roman" pitchFamily="18" charset="0"/>
              </a:rPr>
              <a:t>4) Все, кроме V</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Теоретические вопросы</a:t>
            </a:r>
            <a:endParaRPr lang="ru-RU" dirty="0"/>
          </a:p>
        </p:txBody>
      </p:sp>
      <p:sp>
        <p:nvSpPr>
          <p:cNvPr id="8" name="Rectangle 1"/>
          <p:cNvSpPr>
            <a:spLocks noChangeArrowheads="1"/>
          </p:cNvSpPr>
          <p:nvPr/>
        </p:nvSpPr>
        <p:spPr bwMode="auto">
          <a:xfrm>
            <a:off x="4644008" y="1268760"/>
            <a:ext cx="4248472" cy="4524315"/>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Федеральный стандарт «Оценка недвижимости </a:t>
            </a:r>
            <a:br>
              <a:rPr lang="ru-RU" sz="1200" i="1" u="sng" dirty="0" smtClean="0">
                <a:solidFill>
                  <a:srgbClr val="002060"/>
                </a:solidFill>
                <a:latin typeface="Cambria" pitchFamily="18" charset="0"/>
                <a:ea typeface="Times New Roman" pitchFamily="18" charset="0"/>
                <a:cs typeface="Times New Roman" pitchFamily="18" charset="0"/>
              </a:rPr>
            </a:br>
            <a:r>
              <a:rPr lang="ru-RU" sz="1200" i="1" u="sng" dirty="0" smtClean="0">
                <a:solidFill>
                  <a:srgbClr val="002060"/>
                </a:solidFill>
                <a:latin typeface="Cambria" pitchFamily="18" charset="0"/>
                <a:ea typeface="Times New Roman" pitchFamily="18" charset="0"/>
                <a:cs typeface="Times New Roman" pitchFamily="18" charset="0"/>
              </a:rPr>
              <a:t>(ФСО № 7)»</a:t>
            </a:r>
          </a:p>
          <a:p>
            <a:pPr algn="just" eaLnBrk="0" hangingPunct="0"/>
            <a:endParaRPr lang="ru-RU" sz="1200" i="1" u="sng"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3. Положения настоящего Федерального стандарта оценки не распространяются на оценку подлежащих государственной регистрации воздушных и морских судов, судов внутреннего плавания, космических объектов, участков недр, предприятий как имущественных комплексов, а также на определение кадастровой стоимости объектов недвижимости методами массовой оценки.</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4. Для целей настоящего Федерального стандарта объектами оценки могут выступать объекты недвижимости - застроенные земельные участки, незастроенные земельные участки, объекты капитального строительства, а также части земельных участков и объектов капитального строительства, жилые и нежилые помещения, вместе или по отдельности, с учетом связанных с ними имущественных прав, если это не противоречит действующему законодательству. Для целей настоящего Федерального стандарта объектами оценки могут выступать доли в праве на объект недвижимости.</a:t>
            </a:r>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 name="Рисунок 9" descr="кубик СМАО.gif"/>
          <p:cNvPicPr>
            <a:picLocks noChangeAspect="1"/>
          </p:cNvPicPr>
          <p:nvPr/>
        </p:nvPicPr>
        <p:blipFill>
          <a:blip r:embed="rId4"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3046988"/>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24</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Должно ли согласно Федеральному стандарту «Оценка недвижимости (ФСО № 7)», утвержденному приказом Минэкономразвития России от 25.09.2014 № 611, наиболее эффективное использование оцениваемого объекта недвижимости всегда соответствовать его фактическому использованию (совпадать с фактическим использованием)?</a:t>
            </a:r>
          </a:p>
          <a:p>
            <a:pPr lvl="0" algn="just"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1) Нет правильного ответа.</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2) Да, в любом случае.</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3) В ФСО 7 нет упоминания о наиболее эффективном использовании объекта оценки.</a:t>
            </a:r>
          </a:p>
          <a:p>
            <a:pPr algn="just" eaLnBrk="0" hangingPunct="0"/>
            <a:r>
              <a:rPr lang="ru-RU" sz="1200" b="1" dirty="0" smtClean="0">
                <a:solidFill>
                  <a:srgbClr val="C00000"/>
                </a:solidFill>
                <a:latin typeface="Cambria" pitchFamily="18" charset="0"/>
                <a:ea typeface="Times New Roman" pitchFamily="18" charset="0"/>
                <a:cs typeface="Times New Roman" pitchFamily="18" charset="0"/>
              </a:rPr>
              <a:t>4) Нет, оценщик может предполагать иное использование объекта.</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Теоретические вопросы</a:t>
            </a:r>
            <a:endParaRPr lang="ru-RU" dirty="0"/>
          </a:p>
        </p:txBody>
      </p:sp>
      <p:sp>
        <p:nvSpPr>
          <p:cNvPr id="8" name="Rectangle 1"/>
          <p:cNvSpPr>
            <a:spLocks noChangeArrowheads="1"/>
          </p:cNvSpPr>
          <p:nvPr/>
        </p:nvSpPr>
        <p:spPr bwMode="auto">
          <a:xfrm>
            <a:off x="4644008" y="1268760"/>
            <a:ext cx="4248472" cy="3600986"/>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Федеральный стандарт «Оценка недвижимости </a:t>
            </a:r>
            <a:br>
              <a:rPr lang="ru-RU" sz="1200" i="1" u="sng" dirty="0" smtClean="0">
                <a:solidFill>
                  <a:srgbClr val="002060"/>
                </a:solidFill>
                <a:latin typeface="Cambria" pitchFamily="18" charset="0"/>
                <a:ea typeface="Times New Roman" pitchFamily="18" charset="0"/>
                <a:cs typeface="Times New Roman" pitchFamily="18" charset="0"/>
              </a:rPr>
            </a:br>
            <a:r>
              <a:rPr lang="ru-RU" sz="1200" i="1" u="sng" dirty="0" smtClean="0">
                <a:solidFill>
                  <a:srgbClr val="002060"/>
                </a:solidFill>
                <a:latin typeface="Cambria" pitchFamily="18" charset="0"/>
                <a:ea typeface="Times New Roman" pitchFamily="18" charset="0"/>
                <a:cs typeface="Times New Roman" pitchFamily="18" charset="0"/>
              </a:rPr>
              <a:t>(ФСО № 7)»</a:t>
            </a:r>
          </a:p>
          <a:p>
            <a:pPr algn="just" eaLnBrk="0" hangingPunct="0"/>
            <a:endParaRPr lang="ru-RU" sz="1200" i="1" u="sng"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12. Анализ наиболее эффективного использования лежит в основе оценок рыночной стоимости недвижимости.</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13. Наиболее эффективное использование представляет собой такое использование недвижимости, которое максимизирует ее продуктивность (соответствует ее наибольшей стоимости) и которое физически возможно, юридически разрешено (на дату определения стоимости объекта оценки) и финансово оправдано.</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14. </a:t>
            </a:r>
            <a:r>
              <a:rPr lang="ru-RU" sz="1200" u="sng" dirty="0" smtClean="0">
                <a:solidFill>
                  <a:srgbClr val="002060"/>
                </a:solidFill>
                <a:latin typeface="Cambria" pitchFamily="18" charset="0"/>
                <a:ea typeface="Times New Roman" pitchFamily="18" charset="0"/>
                <a:cs typeface="Times New Roman" pitchFamily="18" charset="0"/>
              </a:rPr>
              <a:t>Наиболее эффективное использование объекта недвижимости может соответствовать его фактическому использованию или предполагать иное использование</a:t>
            </a:r>
            <a:r>
              <a:rPr lang="ru-RU" sz="1200" dirty="0" smtClean="0">
                <a:solidFill>
                  <a:srgbClr val="002060"/>
                </a:solidFill>
                <a:latin typeface="Cambria" pitchFamily="18" charset="0"/>
                <a:ea typeface="Times New Roman" pitchFamily="18" charset="0"/>
                <a:cs typeface="Times New Roman" pitchFamily="18" charset="0"/>
              </a:rPr>
              <a:t>, например ремонт (или реконструкцию) имеющихся на земельном участке объектов капитального строительства.</a:t>
            </a:r>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9" name="Рисунок 8" descr="собранный наполовину кубик.gif"/>
          <p:cNvPicPr>
            <a:picLocks noChangeAspect="1"/>
          </p:cNvPicPr>
          <p:nvPr/>
        </p:nvPicPr>
        <p:blipFill>
          <a:blip r:embed="rId4" cstate="print"/>
          <a:srcRect/>
          <a:stretch>
            <a:fillRect/>
          </a:stretch>
        </p:blipFill>
        <p:spPr bwMode="auto">
          <a:xfrm>
            <a:off x="8316913" y="5229225"/>
            <a:ext cx="682625" cy="711200"/>
          </a:xfrm>
          <a:prstGeom prst="rect">
            <a:avLst/>
          </a:prstGeom>
          <a:noFill/>
          <a:ln w="9525">
            <a:noFill/>
            <a:miter lim="800000"/>
            <a:headEnd/>
            <a:tailEnd/>
          </a:ln>
        </p:spPr>
      </p:pic>
      <p:pic>
        <p:nvPicPr>
          <p:cNvPr id="10" name="Рисунок 9" descr="кубик СМАО.gif"/>
          <p:cNvPicPr>
            <a:picLocks noChangeAspect="1"/>
          </p:cNvPicPr>
          <p:nvPr/>
        </p:nvPicPr>
        <p:blipFill>
          <a:blip r:embed="rId5"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2862322"/>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25</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Укажите корректное соотношение между коэффициентами капитализации единого объекта недвижимости (</a:t>
            </a:r>
            <a:r>
              <a:rPr lang="ru-RU" sz="1200" dirty="0" err="1" smtClean="0">
                <a:solidFill>
                  <a:srgbClr val="063888"/>
                </a:solidFill>
                <a:latin typeface="Cambria" pitchFamily="18" charset="0"/>
                <a:ea typeface="Times New Roman" pitchFamily="18" charset="0"/>
                <a:cs typeface="Times New Roman" pitchFamily="18" charset="0"/>
              </a:rPr>
              <a:t>ККеон</a:t>
            </a:r>
            <a:r>
              <a:rPr lang="ru-RU" sz="1200" dirty="0" smtClean="0">
                <a:solidFill>
                  <a:srgbClr val="063888"/>
                </a:solidFill>
                <a:latin typeface="Cambria" pitchFamily="18" charset="0"/>
                <a:ea typeface="Times New Roman" pitchFamily="18" charset="0"/>
                <a:cs typeface="Times New Roman" pitchFamily="18" charset="0"/>
              </a:rPr>
              <a:t>), земли (</a:t>
            </a:r>
            <a:r>
              <a:rPr lang="ru-RU" sz="1200" dirty="0" err="1" smtClean="0">
                <a:solidFill>
                  <a:srgbClr val="063888"/>
                </a:solidFill>
                <a:latin typeface="Cambria" pitchFamily="18" charset="0"/>
                <a:ea typeface="Times New Roman" pitchFamily="18" charset="0"/>
                <a:cs typeface="Times New Roman" pitchFamily="18" charset="0"/>
              </a:rPr>
              <a:t>Кзу</a:t>
            </a:r>
            <a:r>
              <a:rPr lang="ru-RU" sz="1200" dirty="0" smtClean="0">
                <a:solidFill>
                  <a:srgbClr val="063888"/>
                </a:solidFill>
                <a:latin typeface="Cambria" pitchFamily="18" charset="0"/>
                <a:ea typeface="Times New Roman" pitchFamily="18" charset="0"/>
                <a:cs typeface="Times New Roman" pitchFamily="18" charset="0"/>
              </a:rPr>
              <a:t>), улучшений (</a:t>
            </a:r>
            <a:r>
              <a:rPr lang="ru-RU" sz="1200" dirty="0" err="1" smtClean="0">
                <a:solidFill>
                  <a:srgbClr val="063888"/>
                </a:solidFill>
                <a:latin typeface="Cambria" pitchFamily="18" charset="0"/>
                <a:ea typeface="Times New Roman" pitchFamily="18" charset="0"/>
                <a:cs typeface="Times New Roman" pitchFamily="18" charset="0"/>
              </a:rPr>
              <a:t>Кул</a:t>
            </a:r>
            <a:r>
              <a:rPr lang="ru-RU" sz="1200" dirty="0" smtClean="0">
                <a:solidFill>
                  <a:srgbClr val="063888"/>
                </a:solidFill>
                <a:latin typeface="Cambria" pitchFamily="18" charset="0"/>
                <a:ea typeface="Times New Roman" pitchFamily="18" charset="0"/>
                <a:cs typeface="Times New Roman" pitchFamily="18" charset="0"/>
              </a:rPr>
              <a:t>) (при условии, что ожидаемые темпы роста по каждому указанному сегменту одинаковые, земельный участок, улучшения и единый объект недвижимости находятся в собственности).</a:t>
            </a:r>
          </a:p>
          <a:p>
            <a:pPr lvl="0" algn="just"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1) </a:t>
            </a:r>
            <a:r>
              <a:rPr lang="ru-RU" sz="1200" dirty="0" err="1" smtClean="0">
                <a:solidFill>
                  <a:srgbClr val="063888"/>
                </a:solidFill>
                <a:latin typeface="Cambria" pitchFamily="18" charset="0"/>
                <a:ea typeface="Times New Roman" pitchFamily="18" charset="0"/>
                <a:cs typeface="Times New Roman" pitchFamily="18" charset="0"/>
              </a:rPr>
              <a:t>ККеон</a:t>
            </a:r>
            <a:r>
              <a:rPr lang="ru-RU" sz="1200" dirty="0" smtClean="0">
                <a:solidFill>
                  <a:srgbClr val="063888"/>
                </a:solidFill>
                <a:latin typeface="Cambria" pitchFamily="18" charset="0"/>
                <a:ea typeface="Times New Roman" pitchFamily="18" charset="0"/>
                <a:cs typeface="Times New Roman" pitchFamily="18" charset="0"/>
              </a:rPr>
              <a:t> &lt; </a:t>
            </a:r>
            <a:r>
              <a:rPr lang="ru-RU" sz="1200" dirty="0" err="1" smtClean="0">
                <a:solidFill>
                  <a:srgbClr val="063888"/>
                </a:solidFill>
                <a:latin typeface="Cambria" pitchFamily="18" charset="0"/>
                <a:ea typeface="Times New Roman" pitchFamily="18" charset="0"/>
                <a:cs typeface="Times New Roman" pitchFamily="18" charset="0"/>
              </a:rPr>
              <a:t>ККул</a:t>
            </a:r>
            <a:r>
              <a:rPr lang="ru-RU" sz="1200" dirty="0" smtClean="0">
                <a:solidFill>
                  <a:srgbClr val="063888"/>
                </a:solidFill>
                <a:latin typeface="Cambria" pitchFamily="18" charset="0"/>
                <a:ea typeface="Times New Roman" pitchFamily="18" charset="0"/>
                <a:cs typeface="Times New Roman" pitchFamily="18" charset="0"/>
              </a:rPr>
              <a:t> &lt; </a:t>
            </a:r>
            <a:r>
              <a:rPr lang="ru-RU" sz="1200" dirty="0" err="1" smtClean="0">
                <a:solidFill>
                  <a:srgbClr val="063888"/>
                </a:solidFill>
                <a:latin typeface="Cambria" pitchFamily="18" charset="0"/>
                <a:ea typeface="Times New Roman" pitchFamily="18" charset="0"/>
                <a:cs typeface="Times New Roman" pitchFamily="18" charset="0"/>
              </a:rPr>
              <a:t>ККзу</a:t>
            </a:r>
            <a:r>
              <a:rPr lang="ru-RU" sz="1200" dirty="0" smtClean="0">
                <a:solidFill>
                  <a:srgbClr val="063888"/>
                </a:solidFill>
                <a:latin typeface="Cambria" pitchFamily="18" charset="0"/>
                <a:ea typeface="Times New Roman" pitchFamily="18" charset="0"/>
                <a:cs typeface="Times New Roman" pitchFamily="18" charset="0"/>
              </a:rPr>
              <a:t>.</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2) </a:t>
            </a:r>
            <a:r>
              <a:rPr lang="ru-RU" sz="1200" dirty="0" err="1" smtClean="0">
                <a:solidFill>
                  <a:srgbClr val="063888"/>
                </a:solidFill>
                <a:latin typeface="Cambria" pitchFamily="18" charset="0"/>
                <a:ea typeface="Times New Roman" pitchFamily="18" charset="0"/>
                <a:cs typeface="Times New Roman" pitchFamily="18" charset="0"/>
              </a:rPr>
              <a:t>ККзу</a:t>
            </a:r>
            <a:r>
              <a:rPr lang="ru-RU" sz="1200" dirty="0" smtClean="0">
                <a:solidFill>
                  <a:srgbClr val="063888"/>
                </a:solidFill>
                <a:latin typeface="Cambria" pitchFamily="18" charset="0"/>
                <a:ea typeface="Times New Roman" pitchFamily="18" charset="0"/>
                <a:cs typeface="Times New Roman" pitchFamily="18" charset="0"/>
              </a:rPr>
              <a:t> &lt; </a:t>
            </a:r>
            <a:r>
              <a:rPr lang="ru-RU" sz="1200" dirty="0" err="1" smtClean="0">
                <a:solidFill>
                  <a:srgbClr val="063888"/>
                </a:solidFill>
                <a:latin typeface="Cambria" pitchFamily="18" charset="0"/>
                <a:ea typeface="Times New Roman" pitchFamily="18" charset="0"/>
                <a:cs typeface="Times New Roman" pitchFamily="18" charset="0"/>
              </a:rPr>
              <a:t>ККул</a:t>
            </a:r>
            <a:r>
              <a:rPr lang="ru-RU" sz="1200" dirty="0" smtClean="0">
                <a:solidFill>
                  <a:srgbClr val="063888"/>
                </a:solidFill>
                <a:latin typeface="Cambria" pitchFamily="18" charset="0"/>
                <a:ea typeface="Times New Roman" pitchFamily="18" charset="0"/>
                <a:cs typeface="Times New Roman" pitchFamily="18" charset="0"/>
              </a:rPr>
              <a:t> &lt; </a:t>
            </a:r>
            <a:r>
              <a:rPr lang="ru-RU" sz="1200" dirty="0" err="1" smtClean="0">
                <a:solidFill>
                  <a:srgbClr val="063888"/>
                </a:solidFill>
                <a:latin typeface="Cambria" pitchFamily="18" charset="0"/>
                <a:ea typeface="Times New Roman" pitchFamily="18" charset="0"/>
                <a:cs typeface="Times New Roman" pitchFamily="18" charset="0"/>
              </a:rPr>
              <a:t>ККеон</a:t>
            </a:r>
            <a:r>
              <a:rPr lang="ru-RU" sz="1200" dirty="0" smtClean="0">
                <a:solidFill>
                  <a:srgbClr val="063888"/>
                </a:solidFill>
                <a:latin typeface="Cambria" pitchFamily="18" charset="0"/>
                <a:ea typeface="Times New Roman" pitchFamily="18" charset="0"/>
                <a:cs typeface="Times New Roman" pitchFamily="18" charset="0"/>
              </a:rPr>
              <a:t>.</a:t>
            </a:r>
          </a:p>
          <a:p>
            <a:pPr algn="just" eaLnBrk="0" hangingPunct="0"/>
            <a:r>
              <a:rPr lang="ru-RU" sz="1200" b="1" dirty="0" smtClean="0">
                <a:solidFill>
                  <a:srgbClr val="C00000"/>
                </a:solidFill>
                <a:latin typeface="Cambria" pitchFamily="18" charset="0"/>
                <a:ea typeface="Times New Roman" pitchFamily="18" charset="0"/>
                <a:cs typeface="Times New Roman" pitchFamily="18" charset="0"/>
              </a:rPr>
              <a:t>3) </a:t>
            </a:r>
            <a:r>
              <a:rPr lang="ru-RU" sz="1200" b="1" dirty="0" err="1" smtClean="0">
                <a:solidFill>
                  <a:srgbClr val="C00000"/>
                </a:solidFill>
                <a:latin typeface="Cambria" pitchFamily="18" charset="0"/>
                <a:ea typeface="Times New Roman" pitchFamily="18" charset="0"/>
                <a:cs typeface="Times New Roman" pitchFamily="18" charset="0"/>
              </a:rPr>
              <a:t>ККзу</a:t>
            </a:r>
            <a:r>
              <a:rPr lang="ru-RU" sz="1200" b="1" dirty="0" smtClean="0">
                <a:solidFill>
                  <a:srgbClr val="C00000"/>
                </a:solidFill>
                <a:latin typeface="Cambria" pitchFamily="18" charset="0"/>
                <a:ea typeface="Times New Roman" pitchFamily="18" charset="0"/>
                <a:cs typeface="Times New Roman" pitchFamily="18" charset="0"/>
              </a:rPr>
              <a:t> &lt; </a:t>
            </a:r>
            <a:r>
              <a:rPr lang="ru-RU" sz="1200" b="1" dirty="0" err="1" smtClean="0">
                <a:solidFill>
                  <a:srgbClr val="C00000"/>
                </a:solidFill>
                <a:latin typeface="Cambria" pitchFamily="18" charset="0"/>
                <a:ea typeface="Times New Roman" pitchFamily="18" charset="0"/>
                <a:cs typeface="Times New Roman" pitchFamily="18" charset="0"/>
              </a:rPr>
              <a:t>ККеон</a:t>
            </a:r>
            <a:r>
              <a:rPr lang="ru-RU" sz="1200" b="1" dirty="0" smtClean="0">
                <a:solidFill>
                  <a:srgbClr val="C00000"/>
                </a:solidFill>
                <a:latin typeface="Cambria" pitchFamily="18" charset="0"/>
                <a:ea typeface="Times New Roman" pitchFamily="18" charset="0"/>
                <a:cs typeface="Times New Roman" pitchFamily="18" charset="0"/>
              </a:rPr>
              <a:t> &lt; </a:t>
            </a:r>
            <a:r>
              <a:rPr lang="ru-RU" sz="1200" b="1" dirty="0" err="1" smtClean="0">
                <a:solidFill>
                  <a:srgbClr val="C00000"/>
                </a:solidFill>
                <a:latin typeface="Cambria" pitchFamily="18" charset="0"/>
                <a:ea typeface="Times New Roman" pitchFamily="18" charset="0"/>
                <a:cs typeface="Times New Roman" pitchFamily="18" charset="0"/>
              </a:rPr>
              <a:t>ККул</a:t>
            </a:r>
            <a:r>
              <a:rPr lang="ru-RU" sz="1200" b="1" dirty="0" smtClean="0">
                <a:solidFill>
                  <a:srgbClr val="C00000"/>
                </a:solidFill>
                <a:latin typeface="Cambria" pitchFamily="18" charset="0"/>
                <a:ea typeface="Times New Roman" pitchFamily="18" charset="0"/>
                <a:cs typeface="Times New Roman" pitchFamily="18" charset="0"/>
              </a:rPr>
              <a:t>.</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4) </a:t>
            </a:r>
            <a:r>
              <a:rPr lang="ru-RU" sz="1200" dirty="0" err="1" smtClean="0">
                <a:solidFill>
                  <a:srgbClr val="063888"/>
                </a:solidFill>
                <a:latin typeface="Cambria" pitchFamily="18" charset="0"/>
                <a:ea typeface="Times New Roman" pitchFamily="18" charset="0"/>
                <a:cs typeface="Times New Roman" pitchFamily="18" charset="0"/>
              </a:rPr>
              <a:t>ККул</a:t>
            </a:r>
            <a:r>
              <a:rPr lang="ru-RU" sz="1200" dirty="0" smtClean="0">
                <a:solidFill>
                  <a:srgbClr val="063888"/>
                </a:solidFill>
                <a:latin typeface="Cambria" pitchFamily="18" charset="0"/>
                <a:ea typeface="Times New Roman" pitchFamily="18" charset="0"/>
                <a:cs typeface="Times New Roman" pitchFamily="18" charset="0"/>
              </a:rPr>
              <a:t> &lt; </a:t>
            </a:r>
            <a:r>
              <a:rPr lang="ru-RU" sz="1200" dirty="0" err="1" smtClean="0">
                <a:solidFill>
                  <a:srgbClr val="063888"/>
                </a:solidFill>
                <a:latin typeface="Cambria" pitchFamily="18" charset="0"/>
                <a:ea typeface="Times New Roman" pitchFamily="18" charset="0"/>
                <a:cs typeface="Times New Roman" pitchFamily="18" charset="0"/>
              </a:rPr>
              <a:t>ККзу</a:t>
            </a:r>
            <a:r>
              <a:rPr lang="ru-RU" sz="1200" dirty="0" smtClean="0">
                <a:solidFill>
                  <a:srgbClr val="063888"/>
                </a:solidFill>
                <a:latin typeface="Cambria" pitchFamily="18" charset="0"/>
                <a:ea typeface="Times New Roman" pitchFamily="18" charset="0"/>
                <a:cs typeface="Times New Roman" pitchFamily="18" charset="0"/>
              </a:rPr>
              <a:t> &lt; </a:t>
            </a:r>
            <a:r>
              <a:rPr lang="ru-RU" sz="1200" dirty="0" err="1" smtClean="0">
                <a:solidFill>
                  <a:srgbClr val="063888"/>
                </a:solidFill>
                <a:latin typeface="Cambria" pitchFamily="18" charset="0"/>
                <a:ea typeface="Times New Roman" pitchFamily="18" charset="0"/>
                <a:cs typeface="Times New Roman" pitchFamily="18" charset="0"/>
              </a:rPr>
              <a:t>ККеон</a:t>
            </a:r>
            <a:r>
              <a:rPr lang="ru-RU" sz="1200" dirty="0" smtClean="0">
                <a:solidFill>
                  <a:srgbClr val="063888"/>
                </a:solidFill>
                <a:latin typeface="Cambria" pitchFamily="18" charset="0"/>
                <a:ea typeface="Times New Roman" pitchFamily="18" charset="0"/>
                <a:cs typeface="Times New Roman" pitchFamily="18" charset="0"/>
              </a:rPr>
              <a:t>.</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5) </a:t>
            </a:r>
            <a:r>
              <a:rPr lang="ru-RU" sz="1200" dirty="0" err="1" smtClean="0">
                <a:solidFill>
                  <a:srgbClr val="063888"/>
                </a:solidFill>
                <a:latin typeface="Cambria" pitchFamily="18" charset="0"/>
                <a:ea typeface="Times New Roman" pitchFamily="18" charset="0"/>
                <a:cs typeface="Times New Roman" pitchFamily="18" charset="0"/>
              </a:rPr>
              <a:t>ККеон</a:t>
            </a:r>
            <a:r>
              <a:rPr lang="ru-RU" sz="1200" dirty="0" smtClean="0">
                <a:solidFill>
                  <a:srgbClr val="063888"/>
                </a:solidFill>
                <a:latin typeface="Cambria" pitchFamily="18" charset="0"/>
                <a:ea typeface="Times New Roman" pitchFamily="18" charset="0"/>
                <a:cs typeface="Times New Roman" pitchFamily="18" charset="0"/>
              </a:rPr>
              <a:t> &lt; </a:t>
            </a:r>
            <a:r>
              <a:rPr lang="ru-RU" sz="1200" dirty="0" err="1" smtClean="0">
                <a:solidFill>
                  <a:srgbClr val="063888"/>
                </a:solidFill>
                <a:latin typeface="Cambria" pitchFamily="18" charset="0"/>
                <a:ea typeface="Times New Roman" pitchFamily="18" charset="0"/>
                <a:cs typeface="Times New Roman" pitchFamily="18" charset="0"/>
              </a:rPr>
              <a:t>ККзу</a:t>
            </a:r>
            <a:r>
              <a:rPr lang="ru-RU" sz="1200" dirty="0" smtClean="0">
                <a:solidFill>
                  <a:srgbClr val="063888"/>
                </a:solidFill>
                <a:latin typeface="Cambria" pitchFamily="18" charset="0"/>
                <a:ea typeface="Times New Roman" pitchFamily="18" charset="0"/>
                <a:cs typeface="Times New Roman" pitchFamily="18" charset="0"/>
              </a:rPr>
              <a:t> &lt; </a:t>
            </a:r>
            <a:r>
              <a:rPr lang="ru-RU" sz="1200" dirty="0" err="1" smtClean="0">
                <a:solidFill>
                  <a:srgbClr val="063888"/>
                </a:solidFill>
                <a:latin typeface="Cambria" pitchFamily="18" charset="0"/>
                <a:ea typeface="Times New Roman" pitchFamily="18" charset="0"/>
                <a:cs typeface="Times New Roman" pitchFamily="18" charset="0"/>
              </a:rPr>
              <a:t>ККул</a:t>
            </a:r>
            <a:r>
              <a:rPr lang="ru-RU" sz="1200" dirty="0" smtClean="0">
                <a:solidFill>
                  <a:srgbClr val="063888"/>
                </a:solidFill>
                <a:latin typeface="Cambria" pitchFamily="18" charset="0"/>
                <a:ea typeface="Times New Roman" pitchFamily="18" charset="0"/>
                <a:cs typeface="Times New Roman" pitchFamily="18" charset="0"/>
              </a:rPr>
              <a:t>.</a:t>
            </a:r>
            <a:endParaRPr lang="ru-RU" sz="1200" b="1" dirty="0" smtClean="0">
              <a:solidFill>
                <a:srgbClr val="C00000"/>
              </a:solidFill>
              <a:latin typeface="Cambria" pitchFamily="18" charset="0"/>
              <a:ea typeface="Times New Roman" pitchFamily="18" charset="0"/>
              <a:cs typeface="Times New Roman" pitchFamily="18" charset="0"/>
            </a:endParaRP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Теоретические вопросы</a:t>
            </a:r>
            <a:endParaRPr lang="ru-RU" dirty="0"/>
          </a:p>
        </p:txBody>
      </p:sp>
      <p:sp>
        <p:nvSpPr>
          <p:cNvPr id="8" name="Rectangle 1"/>
          <p:cNvSpPr>
            <a:spLocks noChangeArrowheads="1"/>
          </p:cNvSpPr>
          <p:nvPr/>
        </p:nvSpPr>
        <p:spPr bwMode="auto">
          <a:xfrm>
            <a:off x="4716016" y="1268760"/>
            <a:ext cx="4248472" cy="3046988"/>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Глоссарий</a:t>
            </a:r>
          </a:p>
          <a:p>
            <a:pPr algn="just" eaLnBrk="0" hangingPunct="0"/>
            <a:endParaRPr lang="ru-RU" sz="1200" i="1" u="sng"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Коэффициент капитализации для земельного участка </a:t>
            </a:r>
            <a:r>
              <a:rPr lang="ru-RU" sz="1200" dirty="0" smtClean="0">
                <a:solidFill>
                  <a:srgbClr val="002060"/>
                </a:solidFill>
                <a:latin typeface="Cambria" pitchFamily="18" charset="0"/>
                <a:ea typeface="Times New Roman" pitchFamily="18" charset="0"/>
                <a:cs typeface="Times New Roman" pitchFamily="18" charset="0"/>
              </a:rPr>
              <a:t>- выраженное в процентах отношение чистого операционного дохода, относимого на земельный участок к его рыночной стоимости.</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Коэффициент капитализации для единого объекта недвижимости </a:t>
            </a:r>
            <a:r>
              <a:rPr lang="ru-RU" sz="1200" dirty="0" smtClean="0">
                <a:solidFill>
                  <a:srgbClr val="002060"/>
                </a:solidFill>
                <a:latin typeface="Cambria" pitchFamily="18" charset="0"/>
                <a:ea typeface="Times New Roman" pitchFamily="18" charset="0"/>
                <a:cs typeface="Times New Roman" pitchFamily="18" charset="0"/>
              </a:rPr>
              <a:t>- выраженное в процентах отношение чистого операционного дохода, приносимого единым объектом недвижимости, к его рыночной стоимости.</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Коэффициент капитализации для улучшений </a:t>
            </a:r>
            <a:r>
              <a:rPr lang="ru-RU" sz="1200" dirty="0" smtClean="0">
                <a:solidFill>
                  <a:srgbClr val="002060"/>
                </a:solidFill>
                <a:latin typeface="Cambria" pitchFamily="18" charset="0"/>
                <a:ea typeface="Times New Roman" pitchFamily="18" charset="0"/>
                <a:cs typeface="Times New Roman" pitchFamily="18" charset="0"/>
              </a:rPr>
              <a:t>- выраженное в процентах отношение чистого операционного дохода, относимого на улучшения, к их рыночной стоимости.</a:t>
            </a:r>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7" name="Рисунок 7" descr="разобранный кубик.gif"/>
          <p:cNvPicPr>
            <a:picLocks noChangeAspect="1"/>
          </p:cNvPicPr>
          <p:nvPr/>
        </p:nvPicPr>
        <p:blipFill>
          <a:blip r:embed="rId4" cstate="print"/>
          <a:srcRect/>
          <a:stretch>
            <a:fillRect/>
          </a:stretch>
        </p:blipFill>
        <p:spPr bwMode="auto">
          <a:xfrm>
            <a:off x="8316913" y="4508500"/>
            <a:ext cx="682625" cy="698500"/>
          </a:xfrm>
          <a:prstGeom prst="rect">
            <a:avLst/>
          </a:prstGeom>
          <a:noFill/>
          <a:ln w="9525">
            <a:noFill/>
            <a:miter lim="800000"/>
            <a:headEnd/>
            <a:tailEnd/>
          </a:ln>
        </p:spPr>
      </p:pic>
      <p:pic>
        <p:nvPicPr>
          <p:cNvPr id="9" name="Рисунок 8" descr="собранный наполовину кубик.gif"/>
          <p:cNvPicPr>
            <a:picLocks noChangeAspect="1"/>
          </p:cNvPicPr>
          <p:nvPr/>
        </p:nvPicPr>
        <p:blipFill>
          <a:blip r:embed="rId5" cstate="print"/>
          <a:srcRect/>
          <a:stretch>
            <a:fillRect/>
          </a:stretch>
        </p:blipFill>
        <p:spPr bwMode="auto">
          <a:xfrm>
            <a:off x="8316913" y="5229225"/>
            <a:ext cx="682625" cy="711200"/>
          </a:xfrm>
          <a:prstGeom prst="rect">
            <a:avLst/>
          </a:prstGeom>
          <a:noFill/>
          <a:ln w="9525">
            <a:noFill/>
            <a:miter lim="800000"/>
            <a:headEnd/>
            <a:tailEnd/>
          </a:ln>
        </p:spPr>
      </p:pic>
      <p:pic>
        <p:nvPicPr>
          <p:cNvPr id="10" name="Рисунок 9" descr="кубик СМАО.gif"/>
          <p:cNvPicPr>
            <a:picLocks noChangeAspect="1"/>
          </p:cNvPicPr>
          <p:nvPr/>
        </p:nvPicPr>
        <p:blipFill>
          <a:blip r:embed="rId6"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2677656"/>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26</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Затраты на замещение для улучшений без учета износа и </a:t>
            </a:r>
            <a:r>
              <a:rPr lang="ru-RU" sz="1200" dirty="0" err="1" smtClean="0">
                <a:solidFill>
                  <a:srgbClr val="063888"/>
                </a:solidFill>
                <a:latin typeface="Cambria" pitchFamily="18" charset="0"/>
                <a:ea typeface="Times New Roman" pitchFamily="18" charset="0"/>
                <a:cs typeface="Times New Roman" pitchFamily="18" charset="0"/>
              </a:rPr>
              <a:t>устареваний</a:t>
            </a:r>
            <a:r>
              <a:rPr lang="ru-RU" sz="1200" dirty="0" smtClean="0">
                <a:solidFill>
                  <a:srgbClr val="063888"/>
                </a:solidFill>
                <a:latin typeface="Cambria" pitchFamily="18" charset="0"/>
                <a:ea typeface="Times New Roman" pitchFamily="18" charset="0"/>
                <a:cs typeface="Times New Roman" pitchFamily="18" charset="0"/>
              </a:rPr>
              <a:t> составляют 400 тыс. руб. Срок экономической жизни улучшений составляет 50 лет. Эффективный возраст улучшений составляет 15 лет. Сколько составляет величина износа, определенная методом эффективного возраста? Результат округлить до тысяч рублей.</a:t>
            </a:r>
          </a:p>
          <a:p>
            <a:pPr lvl="0" algn="just"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200" b="1" dirty="0" smtClean="0">
                <a:solidFill>
                  <a:srgbClr val="C00000"/>
                </a:solidFill>
                <a:latin typeface="Cambria" pitchFamily="18" charset="0"/>
                <a:ea typeface="Times New Roman" pitchFamily="18" charset="0"/>
                <a:cs typeface="Times New Roman" pitchFamily="18" charset="0"/>
              </a:rPr>
              <a:t>1) 120 000.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2) 400 000.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3) 280 000.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4) Недостаточно данных для решения задачи.</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5) 60 000.</a:t>
            </a:r>
            <a:endParaRPr lang="ru-RU" sz="1200" b="1" dirty="0" smtClean="0">
              <a:solidFill>
                <a:srgbClr val="C00000"/>
              </a:solidFill>
              <a:latin typeface="Cambria" pitchFamily="18" charset="0"/>
              <a:ea typeface="Times New Roman" pitchFamily="18" charset="0"/>
              <a:cs typeface="Times New Roman" pitchFamily="18" charset="0"/>
            </a:endParaRP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8" name="Rectangle 1"/>
          <p:cNvSpPr>
            <a:spLocks noChangeArrowheads="1"/>
          </p:cNvSpPr>
          <p:nvPr/>
        </p:nvSpPr>
        <p:spPr bwMode="auto">
          <a:xfrm>
            <a:off x="4716016" y="1268760"/>
            <a:ext cx="4248472" cy="2123658"/>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Глоссарий</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Метод эффективного возраста расчета износа </a:t>
            </a:r>
            <a:r>
              <a:rPr lang="ru-RU" sz="1200" dirty="0" smtClean="0">
                <a:solidFill>
                  <a:srgbClr val="002060"/>
                </a:solidFill>
                <a:latin typeface="Cambria" pitchFamily="18" charset="0"/>
                <a:ea typeface="Times New Roman" pitchFamily="18" charset="0"/>
                <a:cs typeface="Times New Roman" pitchFamily="18" charset="0"/>
              </a:rPr>
              <a:t>- метод предполагает определение физического износа объекта на основе значения эффективного возраста, а не хронологического.</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Оценка недвижимости (под ред. А.Г. Грязновой и </a:t>
            </a:r>
            <a:br>
              <a:rPr lang="ru-RU" sz="1200" i="1" u="sng" dirty="0" smtClean="0">
                <a:solidFill>
                  <a:srgbClr val="002060"/>
                </a:solidFill>
                <a:latin typeface="Cambria" pitchFamily="18" charset="0"/>
                <a:ea typeface="Times New Roman" pitchFamily="18" charset="0"/>
                <a:cs typeface="Times New Roman" pitchFamily="18" charset="0"/>
              </a:rPr>
            </a:br>
            <a:r>
              <a:rPr lang="ru-RU" sz="1200" i="1" u="sng" dirty="0" smtClean="0">
                <a:solidFill>
                  <a:srgbClr val="002060"/>
                </a:solidFill>
                <a:latin typeface="Cambria" pitchFamily="18" charset="0"/>
                <a:ea typeface="Times New Roman" pitchFamily="18" charset="0"/>
                <a:cs typeface="Times New Roman" pitchFamily="18" charset="0"/>
              </a:rPr>
              <a:t>М.А. Федотовой)</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И = (ЭФ / ФЖ) * 100</a:t>
            </a:r>
            <a:r>
              <a:rPr lang="ru-RU" sz="1200" dirty="0" smtClean="0">
                <a:solidFill>
                  <a:srgbClr val="002060"/>
                </a:solidFill>
                <a:latin typeface="Cambria" pitchFamily="18" charset="0"/>
                <a:ea typeface="Times New Roman" pitchFamily="18" charset="0"/>
                <a:cs typeface="Times New Roman" pitchFamily="18" charset="0"/>
              </a:rPr>
              <a:t>, где</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ЭФ – эффективный возраст</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ФЖ – типичный срок физической жизни.</a:t>
            </a:r>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Rectangle 1"/>
          <p:cNvSpPr>
            <a:spLocks noChangeArrowheads="1"/>
          </p:cNvSpPr>
          <p:nvPr/>
        </p:nvSpPr>
        <p:spPr bwMode="auto">
          <a:xfrm>
            <a:off x="251520" y="4293096"/>
            <a:ext cx="6336704" cy="1384995"/>
          </a:xfrm>
          <a:prstGeom prst="rect">
            <a:avLst/>
          </a:prstGeom>
          <a:noFill/>
          <a:ln w="38100">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400" b="1" i="1" dirty="0" smtClean="0">
                <a:solidFill>
                  <a:srgbClr val="C00000"/>
                </a:solidFill>
                <a:latin typeface="Cambria" pitchFamily="18" charset="0"/>
                <a:ea typeface="Times New Roman" pitchFamily="18" charset="0"/>
                <a:cs typeface="Times New Roman" pitchFamily="18" charset="0"/>
              </a:rPr>
              <a:t>Решение:</a:t>
            </a:r>
          </a:p>
          <a:p>
            <a:pPr eaLnBrk="0" hangingPunct="0"/>
            <a:endParaRPr lang="ru-RU" sz="1400" b="1" i="1" dirty="0" smtClean="0">
              <a:solidFill>
                <a:srgbClr val="C00000"/>
              </a:solidFill>
              <a:latin typeface="Cambria" pitchFamily="18" charset="0"/>
              <a:ea typeface="Times New Roman" pitchFamily="18" charset="0"/>
              <a:cs typeface="Times New Roman" pitchFamily="18" charset="0"/>
            </a:endParaRPr>
          </a:p>
          <a:p>
            <a:pPr eaLnBrk="0" hangingPunct="0"/>
            <a:r>
              <a:rPr lang="ru-RU" sz="1400" dirty="0" smtClean="0">
                <a:solidFill>
                  <a:srgbClr val="063888"/>
                </a:solidFill>
                <a:latin typeface="Cambria" pitchFamily="18" charset="0"/>
                <a:ea typeface="Times New Roman" pitchFamily="18" charset="0"/>
                <a:cs typeface="Times New Roman" pitchFamily="18" charset="0"/>
              </a:rPr>
              <a:t>Износ (%) = (эффективный возраст / срок экономической жизни) * 100%</a:t>
            </a:r>
          </a:p>
          <a:p>
            <a:pPr eaLnBrk="0" hangingPunct="0"/>
            <a:r>
              <a:rPr lang="ru-RU" sz="1400" dirty="0" smtClean="0">
                <a:solidFill>
                  <a:srgbClr val="063888"/>
                </a:solidFill>
                <a:latin typeface="Cambria" pitchFamily="18" charset="0"/>
                <a:ea typeface="Times New Roman" pitchFamily="18" charset="0"/>
                <a:cs typeface="Times New Roman" pitchFamily="18" charset="0"/>
              </a:rPr>
              <a:t>Износ  (%) = (15 / 50) * 100% = 30%</a:t>
            </a:r>
          </a:p>
          <a:p>
            <a:pPr eaLnBrk="0" hangingPunct="0"/>
            <a:r>
              <a:rPr lang="ru-RU" sz="1400" dirty="0" smtClean="0">
                <a:solidFill>
                  <a:srgbClr val="063888"/>
                </a:solidFill>
                <a:latin typeface="Cambria" pitchFamily="18" charset="0"/>
                <a:ea typeface="Times New Roman" pitchFamily="18" charset="0"/>
                <a:cs typeface="Times New Roman" pitchFamily="18" charset="0"/>
              </a:rPr>
              <a:t>Износ  = 30% * 400 000 = </a:t>
            </a:r>
            <a:r>
              <a:rPr lang="ru-RU" sz="1400" b="1" dirty="0" smtClean="0">
                <a:solidFill>
                  <a:srgbClr val="063888"/>
                </a:solidFill>
                <a:latin typeface="Cambria" pitchFamily="18" charset="0"/>
                <a:ea typeface="Times New Roman" pitchFamily="18" charset="0"/>
                <a:cs typeface="Times New Roman" pitchFamily="18" charset="0"/>
              </a:rPr>
              <a:t>120 000</a:t>
            </a:r>
          </a:p>
          <a:p>
            <a:pPr eaLnBrk="0" hangingPunct="0"/>
            <a:endParaRPr lang="ru-RU" sz="1400" dirty="0" smtClean="0">
              <a:solidFill>
                <a:srgbClr val="063888"/>
              </a:solidFill>
              <a:latin typeface="Cambria" pitchFamily="18" charset="0"/>
              <a:ea typeface="Times New Roman" pitchFamily="18" charset="0"/>
              <a:cs typeface="Times New Roman" pitchFamily="18" charset="0"/>
            </a:endParaRPr>
          </a:p>
        </p:txBody>
      </p:sp>
      <p:pic>
        <p:nvPicPr>
          <p:cNvPr id="12" name="Рисунок 7" descr="разобранный кубик.gif"/>
          <p:cNvPicPr>
            <a:picLocks noChangeAspect="1"/>
          </p:cNvPicPr>
          <p:nvPr/>
        </p:nvPicPr>
        <p:blipFill>
          <a:blip r:embed="rId4" cstate="print"/>
          <a:srcRect/>
          <a:stretch>
            <a:fillRect/>
          </a:stretch>
        </p:blipFill>
        <p:spPr bwMode="auto">
          <a:xfrm>
            <a:off x="8316913" y="4508500"/>
            <a:ext cx="682625" cy="698500"/>
          </a:xfrm>
          <a:prstGeom prst="rect">
            <a:avLst/>
          </a:prstGeom>
          <a:noFill/>
          <a:ln w="9525">
            <a:noFill/>
            <a:miter lim="800000"/>
            <a:headEnd/>
            <a:tailEnd/>
          </a:ln>
        </p:spPr>
      </p:pic>
      <p:pic>
        <p:nvPicPr>
          <p:cNvPr id="13" name="Рисунок 8" descr="собранный наполовину кубик.gif"/>
          <p:cNvPicPr>
            <a:picLocks noChangeAspect="1"/>
          </p:cNvPicPr>
          <p:nvPr/>
        </p:nvPicPr>
        <p:blipFill>
          <a:blip r:embed="rId5" cstate="print"/>
          <a:srcRect/>
          <a:stretch>
            <a:fillRect/>
          </a:stretch>
        </p:blipFill>
        <p:spPr bwMode="auto">
          <a:xfrm>
            <a:off x="8316913" y="5229225"/>
            <a:ext cx="682625" cy="711200"/>
          </a:xfrm>
          <a:prstGeom prst="rect">
            <a:avLst/>
          </a:prstGeom>
          <a:noFill/>
          <a:ln w="9525">
            <a:noFill/>
            <a:miter lim="800000"/>
            <a:headEnd/>
            <a:tailEnd/>
          </a:ln>
        </p:spPr>
      </p:pic>
      <p:pic>
        <p:nvPicPr>
          <p:cNvPr id="14" name="Рисунок 9" descr="кубик СМАО.gif"/>
          <p:cNvPicPr>
            <a:picLocks noChangeAspect="1"/>
          </p:cNvPicPr>
          <p:nvPr/>
        </p:nvPicPr>
        <p:blipFill>
          <a:blip r:embed="rId6"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7" descr="разобранный кубик.gif"/>
          <p:cNvPicPr>
            <a:picLocks noChangeAspect="1"/>
          </p:cNvPicPr>
          <p:nvPr/>
        </p:nvPicPr>
        <p:blipFill>
          <a:blip r:embed="rId2" cstate="print"/>
          <a:srcRect/>
          <a:stretch>
            <a:fillRect/>
          </a:stretch>
        </p:blipFill>
        <p:spPr bwMode="auto">
          <a:xfrm>
            <a:off x="8316913" y="4508500"/>
            <a:ext cx="682625" cy="698500"/>
          </a:xfrm>
          <a:prstGeom prst="rect">
            <a:avLst/>
          </a:prstGeom>
          <a:noFill/>
          <a:ln w="9525">
            <a:noFill/>
            <a:miter lim="800000"/>
            <a:headEnd/>
            <a:tailEnd/>
          </a:ln>
        </p:spPr>
      </p:pic>
      <p:pic>
        <p:nvPicPr>
          <p:cNvPr id="6" name="Рисунок 8" descr="собранный наполовину кубик.gif"/>
          <p:cNvPicPr>
            <a:picLocks noChangeAspect="1"/>
          </p:cNvPicPr>
          <p:nvPr/>
        </p:nvPicPr>
        <p:blipFill>
          <a:blip r:embed="rId3" cstate="print"/>
          <a:srcRect/>
          <a:stretch>
            <a:fillRect/>
          </a:stretch>
        </p:blipFill>
        <p:spPr bwMode="auto">
          <a:xfrm>
            <a:off x="8316913" y="5229225"/>
            <a:ext cx="682625" cy="711200"/>
          </a:xfrm>
          <a:prstGeom prst="rect">
            <a:avLst/>
          </a:prstGeom>
          <a:noFill/>
          <a:ln w="9525">
            <a:noFill/>
            <a:miter lim="800000"/>
            <a:headEnd/>
            <a:tailEnd/>
          </a:ln>
        </p:spPr>
      </p:pic>
      <p:pic>
        <p:nvPicPr>
          <p:cNvPr id="7" name="Рисунок 9" descr="кубик СМАО.gif"/>
          <p:cNvPicPr>
            <a:picLocks noChangeAspect="1"/>
          </p:cNvPicPr>
          <p:nvPr/>
        </p:nvPicPr>
        <p:blipFill>
          <a:blip r:embed="rId4" cstate="print"/>
          <a:srcRect/>
          <a:stretch>
            <a:fillRect/>
          </a:stretch>
        </p:blipFill>
        <p:spPr bwMode="auto">
          <a:xfrm>
            <a:off x="8316913" y="6021388"/>
            <a:ext cx="685800" cy="692150"/>
          </a:xfrm>
          <a:prstGeom prst="rect">
            <a:avLst/>
          </a:prstGeom>
          <a:noFill/>
          <a:ln w="9525">
            <a:noFill/>
            <a:miter lim="800000"/>
            <a:headEnd/>
            <a:tailEnd/>
          </a:ln>
        </p:spPr>
      </p:pic>
      <p:pic>
        <p:nvPicPr>
          <p:cNvPr id="8" name="Рисунок 7" descr="SMAO_new_logo.png"/>
          <p:cNvPicPr>
            <a:picLocks noChangeAspect="1"/>
          </p:cNvPicPr>
          <p:nvPr/>
        </p:nvPicPr>
        <p:blipFill>
          <a:blip r:embed="rId5" cstate="print"/>
          <a:srcRect/>
          <a:stretch>
            <a:fillRect/>
          </a:stretch>
        </p:blipFill>
        <p:spPr bwMode="auto">
          <a:xfrm>
            <a:off x="323850" y="260350"/>
            <a:ext cx="1800225" cy="947738"/>
          </a:xfrm>
          <a:prstGeom prst="rect">
            <a:avLst/>
          </a:prstGeom>
          <a:noFill/>
          <a:ln w="9525">
            <a:noFill/>
            <a:miter lim="800000"/>
            <a:headEnd/>
            <a:tailEnd/>
          </a:ln>
        </p:spPr>
      </p:pic>
      <p:sp>
        <p:nvSpPr>
          <p:cNvPr id="9"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Информация о проведении КЭ на сайте</a:t>
            </a:r>
          </a:p>
        </p:txBody>
      </p:sp>
      <p:sp>
        <p:nvSpPr>
          <p:cNvPr id="10" name="Прямоугольник 9"/>
          <p:cNvSpPr/>
          <p:nvPr/>
        </p:nvSpPr>
        <p:spPr>
          <a:xfrm>
            <a:off x="0" y="1484784"/>
            <a:ext cx="7776864" cy="553998"/>
          </a:xfrm>
          <a:prstGeom prst="rect">
            <a:avLst/>
          </a:prstGeom>
        </p:spPr>
        <p:txBody>
          <a:bodyPr wrap="square">
            <a:spAutoFit/>
          </a:bodyPr>
          <a:lstStyle/>
          <a:p>
            <a:endParaRPr lang="ru-RU" sz="1500" dirty="0" smtClean="0">
              <a:solidFill>
                <a:srgbClr val="0C4A82"/>
              </a:solidFill>
              <a:latin typeface="+mn-lt"/>
              <a:cs typeface="+mn-cs"/>
            </a:endParaRPr>
          </a:p>
          <a:p>
            <a:pPr algn="just"/>
            <a:endParaRPr lang="ru-RU" sz="1500" dirty="0">
              <a:solidFill>
                <a:srgbClr val="0C4A82"/>
              </a:solidFill>
              <a:latin typeface="+mn-lt"/>
              <a:cs typeface="+mn-cs"/>
            </a:endParaRPr>
          </a:p>
        </p:txBody>
      </p:sp>
      <p:sp>
        <p:nvSpPr>
          <p:cNvPr id="11" name="Прямоугольник 10"/>
          <p:cNvSpPr/>
          <p:nvPr/>
        </p:nvSpPr>
        <p:spPr>
          <a:xfrm>
            <a:off x="251520" y="1412776"/>
            <a:ext cx="7920880" cy="4585871"/>
          </a:xfrm>
          <a:prstGeom prst="rect">
            <a:avLst/>
          </a:prstGeom>
        </p:spPr>
        <p:txBody>
          <a:bodyPr wrap="square">
            <a:spAutoFit/>
          </a:bodyPr>
          <a:lstStyle/>
          <a:p>
            <a:pPr algn="just">
              <a:spcBef>
                <a:spcPts val="600"/>
              </a:spcBef>
            </a:pPr>
            <a:r>
              <a:rPr lang="ru-RU" sz="1400" b="1" dirty="0" smtClean="0">
                <a:solidFill>
                  <a:srgbClr val="063888"/>
                </a:solidFill>
                <a:latin typeface="Cambria" pitchFamily="18" charset="0"/>
              </a:rPr>
              <a:t>Информация о проведении квалификационного экзамена в области оценочной деятельности </a:t>
            </a:r>
            <a:r>
              <a:rPr lang="ru-RU" sz="1400" dirty="0" smtClean="0">
                <a:solidFill>
                  <a:srgbClr val="063888"/>
                </a:solidFill>
                <a:latin typeface="Cambria" pitchFamily="18" charset="0"/>
              </a:rPr>
              <a:t>на сайте Минэкономразвития </a:t>
            </a:r>
          </a:p>
          <a:p>
            <a:pPr algn="just">
              <a:spcBef>
                <a:spcPts val="600"/>
              </a:spcBef>
            </a:pPr>
            <a:r>
              <a:rPr lang="en-US" sz="1400" dirty="0" smtClean="0">
                <a:solidFill>
                  <a:srgbClr val="063888"/>
                </a:solidFill>
                <a:latin typeface="Cambria" pitchFamily="18" charset="0"/>
                <a:hlinkClick r:id="rId6"/>
              </a:rPr>
              <a:t>http://economy.gov.ru/minec/activity/sections/corpmanagment/activity/2017090601</a:t>
            </a:r>
            <a:endParaRPr lang="ru-RU" sz="1400" dirty="0" smtClean="0">
              <a:solidFill>
                <a:srgbClr val="063888"/>
              </a:solidFill>
              <a:latin typeface="Cambria" pitchFamily="18" charset="0"/>
            </a:endParaRPr>
          </a:p>
          <a:p>
            <a:pPr marL="342900" indent="-342900" algn="just">
              <a:spcBef>
                <a:spcPts val="600"/>
              </a:spcBef>
              <a:buAutoNum type="arabicPeriod"/>
            </a:pPr>
            <a:r>
              <a:rPr lang="ru-RU" sz="1400" b="1" dirty="0" smtClean="0">
                <a:solidFill>
                  <a:srgbClr val="063888"/>
                </a:solidFill>
                <a:latin typeface="Cambria" pitchFamily="18" charset="0"/>
                <a:hlinkClick r:id="rId7"/>
              </a:rPr>
              <a:t>Темы вопросов</a:t>
            </a:r>
            <a:r>
              <a:rPr lang="ru-RU" sz="1400" dirty="0" smtClean="0">
                <a:solidFill>
                  <a:srgbClr val="063888"/>
                </a:solidFill>
                <a:latin typeface="Cambria" pitchFamily="18" charset="0"/>
              </a:rPr>
              <a:t>, включенных в Перечень экзаменационных вопросов для проведения КЭ в области оценочной деятельности, перечень НПА и иных источников информации, рекомендуемых для подготовки к сдаче квалификационного экзамена </a:t>
            </a:r>
          </a:p>
          <a:p>
            <a:pPr marL="342900" indent="-342900" algn="just">
              <a:spcBef>
                <a:spcPts val="600"/>
              </a:spcBef>
              <a:buAutoNum type="arabicPeriod"/>
            </a:pPr>
            <a:r>
              <a:rPr lang="ru-RU" sz="1400" dirty="0" smtClean="0">
                <a:solidFill>
                  <a:srgbClr val="063888"/>
                </a:solidFill>
                <a:latin typeface="Cambria" pitchFamily="18" charset="0"/>
              </a:rPr>
              <a:t>Терминология (глоссарий), используемая при подготовке вопросов и задач КЭ по направлению оценочной деятельности </a:t>
            </a:r>
            <a:r>
              <a:rPr lang="ru-RU" sz="1400" b="1" dirty="0" smtClean="0">
                <a:solidFill>
                  <a:srgbClr val="063888"/>
                </a:solidFill>
                <a:latin typeface="Cambria" pitchFamily="18" charset="0"/>
                <a:hlinkClick r:id="rId8"/>
              </a:rPr>
              <a:t>«Оценка бизнеса»</a:t>
            </a:r>
            <a:endParaRPr lang="ru-RU" sz="1400" b="1" dirty="0" smtClean="0">
              <a:solidFill>
                <a:srgbClr val="063888"/>
              </a:solidFill>
              <a:latin typeface="Cambria" pitchFamily="18" charset="0"/>
            </a:endParaRPr>
          </a:p>
          <a:p>
            <a:pPr marL="342900" indent="-342900" algn="just">
              <a:spcBef>
                <a:spcPts val="600"/>
              </a:spcBef>
              <a:buAutoNum type="arabicPeriod"/>
            </a:pPr>
            <a:r>
              <a:rPr lang="ru-RU" sz="1400" dirty="0" smtClean="0">
                <a:solidFill>
                  <a:srgbClr val="063888"/>
                </a:solidFill>
                <a:latin typeface="Cambria" pitchFamily="18" charset="0"/>
              </a:rPr>
              <a:t>Терминология (глоссарий), используемая при подготовке вопросов и задач КЭ по направлению оценочной деятельности </a:t>
            </a:r>
            <a:r>
              <a:rPr lang="ru-RU" sz="1400" b="1" dirty="0" smtClean="0">
                <a:solidFill>
                  <a:srgbClr val="063888"/>
                </a:solidFill>
                <a:latin typeface="Cambria" pitchFamily="18" charset="0"/>
                <a:hlinkClick r:id="rId9"/>
              </a:rPr>
              <a:t>«Оценка движимого имущества»</a:t>
            </a:r>
            <a:endParaRPr lang="ru-RU" sz="1400" b="1" dirty="0" smtClean="0">
              <a:solidFill>
                <a:srgbClr val="063888"/>
              </a:solidFill>
              <a:latin typeface="Cambria" pitchFamily="18" charset="0"/>
            </a:endParaRPr>
          </a:p>
          <a:p>
            <a:pPr marL="342900" indent="-342900" algn="just">
              <a:spcBef>
                <a:spcPts val="600"/>
              </a:spcBef>
              <a:buAutoNum type="arabicPeriod"/>
            </a:pPr>
            <a:r>
              <a:rPr lang="ru-RU" sz="1400" dirty="0" smtClean="0">
                <a:solidFill>
                  <a:srgbClr val="063888"/>
                </a:solidFill>
                <a:latin typeface="Cambria" pitchFamily="18" charset="0"/>
              </a:rPr>
              <a:t>Терминология (глоссарий), используемая при подготовке вопросов и задач КЭ по направлению оценочной деятельности </a:t>
            </a:r>
            <a:r>
              <a:rPr lang="ru-RU" sz="1400" b="1" dirty="0" smtClean="0">
                <a:solidFill>
                  <a:srgbClr val="063888"/>
                </a:solidFill>
                <a:latin typeface="Cambria" pitchFamily="18" charset="0"/>
                <a:hlinkClick r:id="rId10"/>
              </a:rPr>
              <a:t>«Оценка недвижимости»</a:t>
            </a:r>
            <a:endParaRPr lang="ru-RU" sz="1400" b="1" dirty="0" smtClean="0">
              <a:solidFill>
                <a:srgbClr val="063888"/>
              </a:solidFill>
              <a:latin typeface="Cambria" pitchFamily="18" charset="0"/>
            </a:endParaRPr>
          </a:p>
          <a:p>
            <a:pPr marL="342900" indent="-342900" algn="just">
              <a:spcBef>
                <a:spcPts val="600"/>
              </a:spcBef>
              <a:buAutoNum type="arabicPeriod"/>
            </a:pPr>
            <a:r>
              <a:rPr lang="ru-RU" sz="1400" dirty="0" smtClean="0">
                <a:solidFill>
                  <a:srgbClr val="063888"/>
                </a:solidFill>
                <a:latin typeface="Cambria" pitchFamily="18" charset="0"/>
              </a:rPr>
              <a:t>Пример индивидуального задания по направлению оценочной деятельности  </a:t>
            </a:r>
            <a:br>
              <a:rPr lang="ru-RU" sz="1400" dirty="0" smtClean="0">
                <a:solidFill>
                  <a:srgbClr val="063888"/>
                </a:solidFill>
                <a:latin typeface="Cambria" pitchFamily="18" charset="0"/>
              </a:rPr>
            </a:br>
            <a:r>
              <a:rPr lang="ru-RU" sz="1400" b="1" dirty="0" smtClean="0">
                <a:solidFill>
                  <a:srgbClr val="063888"/>
                </a:solidFill>
                <a:latin typeface="Cambria" pitchFamily="18" charset="0"/>
                <a:hlinkClick r:id="rId11"/>
              </a:rPr>
              <a:t>«Оценка бизнеса»</a:t>
            </a:r>
            <a:endParaRPr lang="ru-RU" sz="1400" b="1" dirty="0" smtClean="0">
              <a:solidFill>
                <a:srgbClr val="063888"/>
              </a:solidFill>
              <a:latin typeface="Cambria" pitchFamily="18" charset="0"/>
            </a:endParaRPr>
          </a:p>
          <a:p>
            <a:pPr marL="342900" indent="-342900" algn="just">
              <a:spcBef>
                <a:spcPts val="600"/>
              </a:spcBef>
              <a:buAutoNum type="arabicPeriod"/>
            </a:pPr>
            <a:r>
              <a:rPr lang="ru-RU" sz="1400" dirty="0" smtClean="0">
                <a:solidFill>
                  <a:srgbClr val="063888"/>
                </a:solidFill>
                <a:latin typeface="Cambria" pitchFamily="18" charset="0"/>
              </a:rPr>
              <a:t>Пример индивидуального задания по направлению оценочной деятельности </a:t>
            </a:r>
            <a:br>
              <a:rPr lang="ru-RU" sz="1400" dirty="0" smtClean="0">
                <a:solidFill>
                  <a:srgbClr val="063888"/>
                </a:solidFill>
                <a:latin typeface="Cambria" pitchFamily="18" charset="0"/>
              </a:rPr>
            </a:br>
            <a:r>
              <a:rPr lang="ru-RU" sz="1400" b="1" dirty="0" smtClean="0">
                <a:solidFill>
                  <a:srgbClr val="063888"/>
                </a:solidFill>
                <a:latin typeface="Cambria" pitchFamily="18" charset="0"/>
                <a:hlinkClick r:id="rId12"/>
              </a:rPr>
              <a:t>«Оценка движимого имущества»</a:t>
            </a:r>
            <a:endParaRPr lang="ru-RU" sz="1400" b="1" dirty="0" smtClean="0">
              <a:solidFill>
                <a:srgbClr val="063888"/>
              </a:solidFill>
              <a:latin typeface="Cambria" pitchFamily="18" charset="0"/>
            </a:endParaRPr>
          </a:p>
          <a:p>
            <a:pPr marL="342900" indent="-342900" algn="just">
              <a:spcBef>
                <a:spcPts val="600"/>
              </a:spcBef>
              <a:buAutoNum type="arabicPeriod"/>
            </a:pPr>
            <a:r>
              <a:rPr lang="ru-RU" sz="1400" dirty="0" smtClean="0">
                <a:solidFill>
                  <a:srgbClr val="063888"/>
                </a:solidFill>
                <a:latin typeface="Cambria" pitchFamily="18" charset="0"/>
              </a:rPr>
              <a:t>Пример индивидуального задания по направлению оценочной деятельности </a:t>
            </a:r>
            <a:br>
              <a:rPr lang="ru-RU" sz="1400" dirty="0" smtClean="0">
                <a:solidFill>
                  <a:srgbClr val="063888"/>
                </a:solidFill>
                <a:latin typeface="Cambria" pitchFamily="18" charset="0"/>
              </a:rPr>
            </a:br>
            <a:r>
              <a:rPr lang="ru-RU" sz="1400" b="1" dirty="0" smtClean="0">
                <a:solidFill>
                  <a:srgbClr val="063888"/>
                </a:solidFill>
                <a:latin typeface="Cambria" pitchFamily="18" charset="0"/>
                <a:hlinkClick r:id="rId13"/>
              </a:rPr>
              <a:t>«Оценка недвижимости»</a:t>
            </a:r>
            <a:r>
              <a:rPr lang="ru-RU" sz="1400" b="1" dirty="0" smtClean="0">
                <a:solidFill>
                  <a:srgbClr val="063888"/>
                </a:solidFill>
                <a:latin typeface="Cambria" pitchFamily="18" charset="0"/>
              </a:rPr>
              <a:t> + </a:t>
            </a:r>
            <a:r>
              <a:rPr lang="ru-RU" sz="1400" b="1" dirty="0" smtClean="0">
                <a:solidFill>
                  <a:srgbClr val="063888"/>
                </a:solidFill>
                <a:latin typeface="Cambria" pitchFamily="18" charset="0"/>
                <a:hlinkClick r:id="rId14"/>
              </a:rPr>
              <a:t>новый пример ИЗ</a:t>
            </a:r>
            <a:endParaRPr lang="ru-RU" sz="1400" b="1" dirty="0">
              <a:solidFill>
                <a:srgbClr val="063888"/>
              </a:solidFill>
              <a:latin typeface="Cambria" pitchFamily="18" charset="0"/>
            </a:endParaRPr>
          </a:p>
        </p:txBody>
      </p:sp>
      <p:sp>
        <p:nvSpPr>
          <p:cNvPr id="12" name="Прямоугольник 11"/>
          <p:cNvSpPr/>
          <p:nvPr/>
        </p:nvSpPr>
        <p:spPr>
          <a:xfrm>
            <a:off x="323528" y="6021288"/>
            <a:ext cx="7920880" cy="523220"/>
          </a:xfrm>
          <a:prstGeom prst="rect">
            <a:avLst/>
          </a:prstGeom>
        </p:spPr>
        <p:txBody>
          <a:bodyPr wrap="square">
            <a:spAutoFit/>
          </a:bodyPr>
          <a:lstStyle/>
          <a:p>
            <a:r>
              <a:rPr lang="en-US" sz="1400" dirty="0" smtClean="0">
                <a:solidFill>
                  <a:srgbClr val="063888"/>
                </a:solidFill>
                <a:latin typeface="Cambria" pitchFamily="18" charset="0"/>
                <a:hlinkClick r:id="rId6"/>
              </a:rPr>
              <a:t>http://en.pprog.ru/examination/informatsiya-o-sdache-ke-v-ood/temy-voprosov-vkl-v-perechen/</a:t>
            </a:r>
            <a:endParaRPr lang="ru-RU" sz="1400" dirty="0" smtClean="0">
              <a:solidFill>
                <a:srgbClr val="063888"/>
              </a:solidFill>
              <a:latin typeface="Cambria" pitchFamily="18" charset="0"/>
              <a:hlinkClick r:id="rId6"/>
            </a:endParaRPr>
          </a:p>
          <a:p>
            <a:r>
              <a:rPr lang="en-US" sz="1400" dirty="0" smtClean="0">
                <a:solidFill>
                  <a:srgbClr val="063888"/>
                </a:solidFill>
                <a:latin typeface="Cambria" pitchFamily="18" charset="0"/>
                <a:hlinkClick r:id="rId6"/>
              </a:rPr>
              <a:t>http://en.pprog.ru/examination/informatsiya-o-sdache-ke-v-ood/primery-individualnykh-zadaniy/</a:t>
            </a:r>
            <a:endParaRPr lang="ru-RU" sz="1400" dirty="0" smtClean="0">
              <a:solidFill>
                <a:srgbClr val="063888"/>
              </a:solidFill>
              <a:latin typeface="Cambria" pitchFamily="18" charset="0"/>
              <a:hlinkClick r:id="rId6"/>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174"/>
            <a:ext cx="4320480" cy="3600986"/>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27</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Определить рыночную стоимость земельного участка, на котором расположено отдельно стоящее здание. Стоимость единого объекта недвижимости составляет </a:t>
            </a:r>
            <a:br>
              <a:rPr lang="ru-RU" sz="1200" dirty="0" smtClean="0">
                <a:solidFill>
                  <a:srgbClr val="063888"/>
                </a:solidFill>
                <a:latin typeface="Cambria" pitchFamily="18" charset="0"/>
                <a:ea typeface="Times New Roman" pitchFamily="18" charset="0"/>
                <a:cs typeface="Times New Roman" pitchFamily="18" charset="0"/>
              </a:rPr>
            </a:br>
            <a:r>
              <a:rPr lang="ru-RU" sz="1200" dirty="0" smtClean="0">
                <a:solidFill>
                  <a:srgbClr val="063888"/>
                </a:solidFill>
                <a:latin typeface="Cambria" pitchFamily="18" charset="0"/>
                <a:ea typeface="Times New Roman" pitchFamily="18" charset="0"/>
                <a:cs typeface="Times New Roman" pitchFamily="18" charset="0"/>
              </a:rPr>
              <a:t>12 500 000 руб. Затраты на воспроизводство для здания без учета износов и </a:t>
            </a:r>
            <a:r>
              <a:rPr lang="ru-RU" sz="1200" dirty="0" err="1" smtClean="0">
                <a:solidFill>
                  <a:srgbClr val="063888"/>
                </a:solidFill>
                <a:latin typeface="Cambria" pitchFamily="18" charset="0"/>
                <a:ea typeface="Times New Roman" pitchFamily="18" charset="0"/>
                <a:cs typeface="Times New Roman" pitchFamily="18" charset="0"/>
              </a:rPr>
              <a:t>устареваний</a:t>
            </a:r>
            <a:r>
              <a:rPr lang="ru-RU" sz="1200" dirty="0" smtClean="0">
                <a:solidFill>
                  <a:srgbClr val="063888"/>
                </a:solidFill>
                <a:latin typeface="Cambria" pitchFamily="18" charset="0"/>
                <a:ea typeface="Times New Roman" pitchFamily="18" charset="0"/>
                <a:cs typeface="Times New Roman" pitchFamily="18" charset="0"/>
              </a:rPr>
              <a:t> составляют 10 000 000 руб., физический износ оценивается в 1 000 000 руб., функциональное устаревание - 500 000 руб. (других видов износов и </a:t>
            </a:r>
            <a:r>
              <a:rPr lang="ru-RU" sz="1200" dirty="0" err="1" smtClean="0">
                <a:solidFill>
                  <a:srgbClr val="063888"/>
                </a:solidFill>
                <a:latin typeface="Cambria" pitchFamily="18" charset="0"/>
                <a:ea typeface="Times New Roman" pitchFamily="18" charset="0"/>
                <a:cs typeface="Times New Roman" pitchFamily="18" charset="0"/>
              </a:rPr>
              <a:t>устареваний</a:t>
            </a:r>
            <a:r>
              <a:rPr lang="ru-RU" sz="1200" dirty="0" smtClean="0">
                <a:solidFill>
                  <a:srgbClr val="063888"/>
                </a:solidFill>
                <a:latin typeface="Cambria" pitchFamily="18" charset="0"/>
                <a:ea typeface="Times New Roman" pitchFamily="18" charset="0"/>
                <a:cs typeface="Times New Roman" pitchFamily="18" charset="0"/>
              </a:rPr>
              <a:t> не выявлено). Модель расчета совокупного износа и </a:t>
            </a:r>
            <a:r>
              <a:rPr lang="ru-RU" sz="1200" dirty="0" err="1" smtClean="0">
                <a:solidFill>
                  <a:srgbClr val="063888"/>
                </a:solidFill>
                <a:latin typeface="Cambria" pitchFamily="18" charset="0"/>
                <a:ea typeface="Times New Roman" pitchFamily="18" charset="0"/>
                <a:cs typeface="Times New Roman" pitchFamily="18" charset="0"/>
              </a:rPr>
              <a:t>устареваний</a:t>
            </a:r>
            <a:r>
              <a:rPr lang="ru-RU" sz="1200" dirty="0" smtClean="0">
                <a:solidFill>
                  <a:srgbClr val="063888"/>
                </a:solidFill>
                <a:latin typeface="Cambria" pitchFamily="18" charset="0"/>
                <a:ea typeface="Times New Roman" pitchFamily="18" charset="0"/>
                <a:cs typeface="Times New Roman" pitchFamily="18" charset="0"/>
              </a:rPr>
              <a:t> - аддитивная. Прибыль предпринимателя принять равной нулю. Рыночную стоимость земельного участка округлить до тысяч рублей.</a:t>
            </a:r>
          </a:p>
          <a:p>
            <a:pPr lvl="0" algn="just"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200" b="1" dirty="0" smtClean="0">
                <a:solidFill>
                  <a:srgbClr val="C00000"/>
                </a:solidFill>
                <a:latin typeface="Cambria" pitchFamily="18" charset="0"/>
                <a:ea typeface="Times New Roman" pitchFamily="18" charset="0"/>
                <a:cs typeface="Times New Roman" pitchFamily="18" charset="0"/>
              </a:rPr>
              <a:t>1) 4 000 000.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2) 8 500 000.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3) 3 000 000.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4) 3 500 000.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5) 2 500 000.</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8" name="Rectangle 1"/>
          <p:cNvSpPr>
            <a:spLocks noChangeArrowheads="1"/>
          </p:cNvSpPr>
          <p:nvPr/>
        </p:nvSpPr>
        <p:spPr bwMode="auto">
          <a:xfrm>
            <a:off x="4716016" y="1268760"/>
            <a:ext cx="4248472" cy="2862322"/>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Глоссарий</a:t>
            </a:r>
          </a:p>
          <a:p>
            <a:pPr algn="just" eaLnBrk="0" hangingPunct="0"/>
            <a:endParaRPr lang="ru-RU" sz="1200" i="1" u="sng"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Аддитивная модель расчета совокупного износа </a:t>
            </a:r>
            <a:r>
              <a:rPr lang="ru-RU" sz="1200" dirty="0" smtClean="0">
                <a:solidFill>
                  <a:srgbClr val="002060"/>
                </a:solidFill>
                <a:latin typeface="Cambria" pitchFamily="18" charset="0"/>
                <a:ea typeface="Times New Roman" pitchFamily="18" charset="0"/>
                <a:cs typeface="Times New Roman" pitchFamily="18" charset="0"/>
              </a:rPr>
              <a:t>- модель, предполагающая расчет коэффициента совокупного износа как суммы коэффициентов физического износа, функционального и экономического </a:t>
            </a:r>
            <a:r>
              <a:rPr lang="ru-RU" sz="1200" dirty="0" err="1" smtClean="0">
                <a:solidFill>
                  <a:srgbClr val="002060"/>
                </a:solidFill>
                <a:latin typeface="Cambria" pitchFamily="18" charset="0"/>
                <a:ea typeface="Times New Roman" pitchFamily="18" charset="0"/>
                <a:cs typeface="Times New Roman" pitchFamily="18" charset="0"/>
              </a:rPr>
              <a:t>устареваний</a:t>
            </a:r>
            <a:r>
              <a:rPr lang="ru-RU" sz="1200" dirty="0" smtClean="0">
                <a:solidFill>
                  <a:srgbClr val="002060"/>
                </a:solidFill>
                <a:latin typeface="Cambria" pitchFamily="18" charset="0"/>
                <a:ea typeface="Times New Roman" pitchFamily="18" charset="0"/>
                <a:cs typeface="Times New Roman" pitchFamily="18" charset="0"/>
              </a:rPr>
              <a:t>. Согласно аддитивной модели, износ и устаревания действуют независимо и снижают полную стоимость на соответствующий процент.</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dirty="0" err="1" smtClean="0">
                <a:solidFill>
                  <a:srgbClr val="002060"/>
                </a:solidFill>
                <a:latin typeface="Cambria" pitchFamily="18" charset="0"/>
                <a:ea typeface="Times New Roman" pitchFamily="18" charset="0"/>
                <a:cs typeface="Times New Roman" pitchFamily="18" charset="0"/>
              </a:rPr>
              <a:t>Ксов</a:t>
            </a:r>
            <a:r>
              <a:rPr lang="ru-RU" sz="1200" dirty="0" smtClean="0">
                <a:solidFill>
                  <a:srgbClr val="002060"/>
                </a:solidFill>
                <a:latin typeface="Cambria" pitchFamily="18" charset="0"/>
                <a:ea typeface="Times New Roman" pitchFamily="18" charset="0"/>
                <a:cs typeface="Times New Roman" pitchFamily="18" charset="0"/>
              </a:rPr>
              <a:t>. = </a:t>
            </a:r>
            <a:r>
              <a:rPr lang="ru-RU" sz="1200" dirty="0" err="1" smtClean="0">
                <a:solidFill>
                  <a:srgbClr val="002060"/>
                </a:solidFill>
                <a:latin typeface="Cambria" pitchFamily="18" charset="0"/>
                <a:ea typeface="Times New Roman" pitchFamily="18" charset="0"/>
                <a:cs typeface="Times New Roman" pitchFamily="18" charset="0"/>
              </a:rPr>
              <a:t>Кфиз</a:t>
            </a:r>
            <a:r>
              <a:rPr lang="ru-RU" sz="1200" dirty="0" smtClean="0">
                <a:solidFill>
                  <a:srgbClr val="002060"/>
                </a:solidFill>
                <a:latin typeface="Cambria" pitchFamily="18" charset="0"/>
                <a:ea typeface="Times New Roman" pitchFamily="18" charset="0"/>
                <a:cs typeface="Times New Roman" pitchFamily="18" charset="0"/>
              </a:rPr>
              <a:t>. + </a:t>
            </a:r>
            <a:r>
              <a:rPr lang="ru-RU" sz="1200" dirty="0" err="1" smtClean="0">
                <a:solidFill>
                  <a:srgbClr val="002060"/>
                </a:solidFill>
                <a:latin typeface="Cambria" pitchFamily="18" charset="0"/>
                <a:ea typeface="Times New Roman" pitchFamily="18" charset="0"/>
                <a:cs typeface="Times New Roman" pitchFamily="18" charset="0"/>
              </a:rPr>
              <a:t>Кфун</a:t>
            </a:r>
            <a:r>
              <a:rPr lang="ru-RU" sz="1200" dirty="0" smtClean="0">
                <a:solidFill>
                  <a:srgbClr val="002060"/>
                </a:solidFill>
                <a:latin typeface="Cambria" pitchFamily="18" charset="0"/>
                <a:ea typeface="Times New Roman" pitchFamily="18" charset="0"/>
                <a:cs typeface="Times New Roman" pitchFamily="18" charset="0"/>
              </a:rPr>
              <a:t>. + </a:t>
            </a:r>
            <a:r>
              <a:rPr lang="ru-RU" sz="1200" dirty="0" err="1" smtClean="0">
                <a:solidFill>
                  <a:srgbClr val="002060"/>
                </a:solidFill>
                <a:latin typeface="Cambria" pitchFamily="18" charset="0"/>
                <a:ea typeface="Times New Roman" pitchFamily="18" charset="0"/>
                <a:cs typeface="Times New Roman" pitchFamily="18" charset="0"/>
              </a:rPr>
              <a:t>Кэк</a:t>
            </a:r>
            <a:r>
              <a:rPr lang="ru-RU" sz="1200" dirty="0" smtClean="0">
                <a:solidFill>
                  <a:srgbClr val="002060"/>
                </a:solidFill>
                <a:latin typeface="Cambria" pitchFamily="18" charset="0"/>
                <a:ea typeface="Times New Roman" pitchFamily="18" charset="0"/>
                <a:cs typeface="Times New Roman" pitchFamily="18" charset="0"/>
              </a:rPr>
              <a:t>., где </a:t>
            </a:r>
          </a:p>
          <a:p>
            <a:pPr algn="just" eaLnBrk="0" hangingPunct="0"/>
            <a:r>
              <a:rPr lang="ru-RU" sz="1200" dirty="0" err="1" smtClean="0">
                <a:solidFill>
                  <a:srgbClr val="002060"/>
                </a:solidFill>
                <a:latin typeface="Cambria" pitchFamily="18" charset="0"/>
                <a:ea typeface="Times New Roman" pitchFamily="18" charset="0"/>
                <a:cs typeface="Times New Roman" pitchFamily="18" charset="0"/>
              </a:rPr>
              <a:t>Ксов</a:t>
            </a:r>
            <a:r>
              <a:rPr lang="ru-RU" sz="1200" dirty="0" smtClean="0">
                <a:solidFill>
                  <a:srgbClr val="002060"/>
                </a:solidFill>
                <a:latin typeface="Cambria" pitchFamily="18" charset="0"/>
                <a:ea typeface="Times New Roman" pitchFamily="18" charset="0"/>
                <a:cs typeface="Times New Roman" pitchFamily="18" charset="0"/>
              </a:rPr>
              <a:t>. - коэффициент совокупного износа,</a:t>
            </a:r>
          </a:p>
          <a:p>
            <a:pPr algn="just" eaLnBrk="0" hangingPunct="0"/>
            <a:r>
              <a:rPr lang="ru-RU" sz="1200" dirty="0" err="1" smtClean="0">
                <a:solidFill>
                  <a:srgbClr val="002060"/>
                </a:solidFill>
                <a:latin typeface="Cambria" pitchFamily="18" charset="0"/>
                <a:ea typeface="Times New Roman" pitchFamily="18" charset="0"/>
                <a:cs typeface="Times New Roman" pitchFamily="18" charset="0"/>
              </a:rPr>
              <a:t>Кфиз</a:t>
            </a:r>
            <a:r>
              <a:rPr lang="ru-RU" sz="1200" dirty="0" smtClean="0">
                <a:solidFill>
                  <a:srgbClr val="002060"/>
                </a:solidFill>
                <a:latin typeface="Cambria" pitchFamily="18" charset="0"/>
                <a:ea typeface="Times New Roman" pitchFamily="18" charset="0"/>
                <a:cs typeface="Times New Roman" pitchFamily="18" charset="0"/>
              </a:rPr>
              <a:t>.- коэффициент физического износа,</a:t>
            </a:r>
          </a:p>
          <a:p>
            <a:pPr algn="just" eaLnBrk="0" hangingPunct="0"/>
            <a:r>
              <a:rPr lang="ru-RU" sz="1200" dirty="0" err="1" smtClean="0">
                <a:solidFill>
                  <a:srgbClr val="002060"/>
                </a:solidFill>
                <a:latin typeface="Cambria" pitchFamily="18" charset="0"/>
                <a:ea typeface="Times New Roman" pitchFamily="18" charset="0"/>
                <a:cs typeface="Times New Roman" pitchFamily="18" charset="0"/>
              </a:rPr>
              <a:t>Кфун</a:t>
            </a:r>
            <a:r>
              <a:rPr lang="ru-RU" sz="1200" dirty="0" smtClean="0">
                <a:solidFill>
                  <a:srgbClr val="002060"/>
                </a:solidFill>
                <a:latin typeface="Cambria" pitchFamily="18" charset="0"/>
                <a:ea typeface="Times New Roman" pitchFamily="18" charset="0"/>
                <a:cs typeface="Times New Roman" pitchFamily="18" charset="0"/>
              </a:rPr>
              <a:t>. - коэффициент функционального устаревания,</a:t>
            </a:r>
          </a:p>
          <a:p>
            <a:pPr algn="just" eaLnBrk="0" hangingPunct="0"/>
            <a:r>
              <a:rPr lang="ru-RU" sz="1200" dirty="0" err="1" smtClean="0">
                <a:solidFill>
                  <a:srgbClr val="002060"/>
                </a:solidFill>
                <a:latin typeface="Cambria" pitchFamily="18" charset="0"/>
                <a:ea typeface="Times New Roman" pitchFamily="18" charset="0"/>
                <a:cs typeface="Times New Roman" pitchFamily="18" charset="0"/>
              </a:rPr>
              <a:t>Кэк</a:t>
            </a:r>
            <a:r>
              <a:rPr lang="ru-RU" sz="1200" dirty="0" smtClean="0">
                <a:solidFill>
                  <a:srgbClr val="002060"/>
                </a:solidFill>
                <a:latin typeface="Cambria" pitchFamily="18" charset="0"/>
                <a:ea typeface="Times New Roman" pitchFamily="18" charset="0"/>
                <a:cs typeface="Times New Roman" pitchFamily="18" charset="0"/>
              </a:rPr>
              <a:t>. - коэффициент экономического устаревания.</a:t>
            </a:r>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Rectangle 1"/>
          <p:cNvSpPr>
            <a:spLocks noChangeArrowheads="1"/>
          </p:cNvSpPr>
          <p:nvPr/>
        </p:nvSpPr>
        <p:spPr bwMode="auto">
          <a:xfrm>
            <a:off x="251520" y="4996333"/>
            <a:ext cx="7704856" cy="1384995"/>
          </a:xfrm>
          <a:prstGeom prst="rect">
            <a:avLst/>
          </a:prstGeom>
          <a:noFill/>
          <a:ln w="38100">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400" b="1" i="1" dirty="0" smtClean="0">
                <a:solidFill>
                  <a:srgbClr val="C00000"/>
                </a:solidFill>
                <a:latin typeface="Cambria" pitchFamily="18" charset="0"/>
                <a:ea typeface="Times New Roman" pitchFamily="18" charset="0"/>
                <a:cs typeface="Times New Roman" pitchFamily="18" charset="0"/>
              </a:rPr>
              <a:t>Решение:</a:t>
            </a:r>
          </a:p>
          <a:p>
            <a:pPr eaLnBrk="0" hangingPunct="0"/>
            <a:endParaRPr lang="ru-RU" sz="1400" b="1" i="1" dirty="0" smtClean="0">
              <a:solidFill>
                <a:srgbClr val="C00000"/>
              </a:solidFill>
              <a:latin typeface="Cambria" pitchFamily="18" charset="0"/>
              <a:ea typeface="Times New Roman" pitchFamily="18" charset="0"/>
              <a:cs typeface="Times New Roman" pitchFamily="18" charset="0"/>
            </a:endParaRPr>
          </a:p>
          <a:p>
            <a:pPr eaLnBrk="0" hangingPunct="0"/>
            <a:r>
              <a:rPr lang="ru-RU" sz="1400" dirty="0" smtClean="0">
                <a:solidFill>
                  <a:srgbClr val="063888"/>
                </a:solidFill>
                <a:latin typeface="Cambria" pitchFamily="18" charset="0"/>
                <a:ea typeface="Times New Roman" pitchFamily="18" charset="0"/>
                <a:cs typeface="Times New Roman" pitchFamily="18" charset="0"/>
              </a:rPr>
              <a:t>Износ = Физический износ + Функциональный износ = 1 000 000 + 500 000 = 1 500 000 руб.</a:t>
            </a:r>
          </a:p>
          <a:p>
            <a:pPr eaLnBrk="0" hangingPunct="0"/>
            <a:r>
              <a:rPr lang="ru-RU" sz="1400" dirty="0" smtClean="0">
                <a:solidFill>
                  <a:srgbClr val="063888"/>
                </a:solidFill>
                <a:latin typeface="Cambria" pitchFamily="18" charset="0"/>
                <a:ea typeface="Times New Roman" pitchFamily="18" charset="0"/>
                <a:cs typeface="Times New Roman" pitchFamily="18" charset="0"/>
              </a:rPr>
              <a:t>Стоимость здания = 10 000 000 – 1 500 000 = 8 500 000 руб.</a:t>
            </a:r>
          </a:p>
          <a:p>
            <a:pPr eaLnBrk="0" hangingPunct="0"/>
            <a:r>
              <a:rPr lang="ru-RU" sz="1400" dirty="0" smtClean="0">
                <a:solidFill>
                  <a:srgbClr val="063888"/>
                </a:solidFill>
                <a:latin typeface="Cambria" pitchFamily="18" charset="0"/>
                <a:ea typeface="Times New Roman" pitchFamily="18" charset="0"/>
                <a:cs typeface="Times New Roman" pitchFamily="18" charset="0"/>
              </a:rPr>
              <a:t>Стоимость участка = 12 500 000 – 8 500 000 = </a:t>
            </a:r>
            <a:r>
              <a:rPr lang="ru-RU" sz="1400" b="1" dirty="0" smtClean="0">
                <a:solidFill>
                  <a:srgbClr val="063888"/>
                </a:solidFill>
                <a:latin typeface="Cambria" pitchFamily="18" charset="0"/>
                <a:ea typeface="Times New Roman" pitchFamily="18" charset="0"/>
                <a:cs typeface="Times New Roman" pitchFamily="18" charset="0"/>
              </a:rPr>
              <a:t>4 000 000 руб.</a:t>
            </a:r>
          </a:p>
          <a:p>
            <a:pPr eaLnBrk="0" hangingPunct="0"/>
            <a:endParaRPr lang="ru-RU" sz="1400" b="1" dirty="0" smtClean="0">
              <a:solidFill>
                <a:srgbClr val="063888"/>
              </a:solidFill>
              <a:latin typeface="Cambria" pitchFamily="18" charset="0"/>
              <a:ea typeface="Times New Roman" pitchFamily="18" charset="0"/>
              <a:cs typeface="Times New Roman" pitchFamily="18" charset="0"/>
            </a:endParaRPr>
          </a:p>
        </p:txBody>
      </p:sp>
      <p:pic>
        <p:nvPicPr>
          <p:cNvPr id="9" name="Рисунок 7" descr="разобранный кубик.gif"/>
          <p:cNvPicPr>
            <a:picLocks noChangeAspect="1"/>
          </p:cNvPicPr>
          <p:nvPr/>
        </p:nvPicPr>
        <p:blipFill>
          <a:blip r:embed="rId4" cstate="print"/>
          <a:srcRect/>
          <a:stretch>
            <a:fillRect/>
          </a:stretch>
        </p:blipFill>
        <p:spPr bwMode="auto">
          <a:xfrm>
            <a:off x="8316913" y="4508500"/>
            <a:ext cx="682625" cy="698500"/>
          </a:xfrm>
          <a:prstGeom prst="rect">
            <a:avLst/>
          </a:prstGeom>
          <a:noFill/>
          <a:ln w="9525">
            <a:noFill/>
            <a:miter lim="800000"/>
            <a:headEnd/>
            <a:tailEnd/>
          </a:ln>
        </p:spPr>
      </p:pic>
      <p:pic>
        <p:nvPicPr>
          <p:cNvPr id="10" name="Рисунок 8" descr="собранный наполовину кубик.gif"/>
          <p:cNvPicPr>
            <a:picLocks noChangeAspect="1"/>
          </p:cNvPicPr>
          <p:nvPr/>
        </p:nvPicPr>
        <p:blipFill>
          <a:blip r:embed="rId5" cstate="print"/>
          <a:srcRect/>
          <a:stretch>
            <a:fillRect/>
          </a:stretch>
        </p:blipFill>
        <p:spPr bwMode="auto">
          <a:xfrm>
            <a:off x="8316913" y="5229225"/>
            <a:ext cx="682625" cy="711200"/>
          </a:xfrm>
          <a:prstGeom prst="rect">
            <a:avLst/>
          </a:prstGeom>
          <a:noFill/>
          <a:ln w="9525">
            <a:noFill/>
            <a:miter lim="800000"/>
            <a:headEnd/>
            <a:tailEnd/>
          </a:ln>
        </p:spPr>
      </p:pic>
      <p:pic>
        <p:nvPicPr>
          <p:cNvPr id="11" name="Рисунок 9" descr="кубик СМАО.gif"/>
          <p:cNvPicPr>
            <a:picLocks noChangeAspect="1"/>
          </p:cNvPicPr>
          <p:nvPr/>
        </p:nvPicPr>
        <p:blipFill>
          <a:blip r:embed="rId6"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174"/>
            <a:ext cx="4320480" cy="3600986"/>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28</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Определить рыночную стоимость здания с дебаркадером площадью 1000 кв. (площадь дебаркадера не включена). Цена аналога-здания без дебаркадера - 40 000 руб./кв.м. При прочих равных, объекты, состояние которых аналогично состоянию оцениваемого здания, на 25% дешевле объектов с состоянием, аналогичным состоянию аналога. Абсолютная корректировка на наличие дебаркадера - 50 000 руб. Для решения данной задачи первой вносится относительная корректировка. Внесение иных корректировок не требуется. Результат округлить до тысяч рублей.</a:t>
            </a:r>
          </a:p>
          <a:p>
            <a:pPr lvl="0" algn="just"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1) 40 050 000.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2) 29 950 000.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3) 50 050 000.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4) 30 000 000.</a:t>
            </a:r>
          </a:p>
          <a:p>
            <a:pPr algn="just" eaLnBrk="0" hangingPunct="0"/>
            <a:r>
              <a:rPr lang="ru-RU" sz="1200" b="1" dirty="0" smtClean="0">
                <a:solidFill>
                  <a:srgbClr val="C00000"/>
                </a:solidFill>
                <a:latin typeface="Cambria" pitchFamily="18" charset="0"/>
                <a:ea typeface="Times New Roman" pitchFamily="18" charset="0"/>
                <a:cs typeface="Times New Roman" pitchFamily="18" charset="0"/>
              </a:rPr>
              <a:t>5) 30 050 000.</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Rectangle 1"/>
          <p:cNvSpPr>
            <a:spLocks noChangeArrowheads="1"/>
          </p:cNvSpPr>
          <p:nvPr/>
        </p:nvSpPr>
        <p:spPr bwMode="auto">
          <a:xfrm>
            <a:off x="251520" y="5032627"/>
            <a:ext cx="7128792" cy="1384995"/>
          </a:xfrm>
          <a:prstGeom prst="rect">
            <a:avLst/>
          </a:prstGeom>
          <a:noFill/>
          <a:ln w="38100">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400" b="1" i="1" dirty="0" smtClean="0">
                <a:solidFill>
                  <a:srgbClr val="C00000"/>
                </a:solidFill>
                <a:latin typeface="Cambria" pitchFamily="18" charset="0"/>
                <a:ea typeface="Times New Roman" pitchFamily="18" charset="0"/>
                <a:cs typeface="Times New Roman" pitchFamily="18" charset="0"/>
              </a:rPr>
              <a:t>Решение:</a:t>
            </a:r>
          </a:p>
          <a:p>
            <a:pPr eaLnBrk="0" hangingPunct="0"/>
            <a:r>
              <a:rPr lang="ru-RU" sz="1400" dirty="0" smtClean="0">
                <a:solidFill>
                  <a:srgbClr val="063888"/>
                </a:solidFill>
                <a:latin typeface="Cambria" pitchFamily="18" charset="0"/>
                <a:ea typeface="Times New Roman" pitchFamily="18" charset="0"/>
                <a:cs typeface="Times New Roman" pitchFamily="18" charset="0"/>
              </a:rPr>
              <a:t>Цена аналога – 40 000 руб./кв. м</a:t>
            </a:r>
          </a:p>
          <a:p>
            <a:pPr eaLnBrk="0" hangingPunct="0"/>
            <a:r>
              <a:rPr lang="ru-RU" sz="1400" dirty="0" smtClean="0">
                <a:solidFill>
                  <a:srgbClr val="063888"/>
                </a:solidFill>
                <a:latin typeface="Cambria" pitchFamily="18" charset="0"/>
                <a:ea typeface="Times New Roman" pitchFamily="18" charset="0"/>
                <a:cs typeface="Times New Roman" pitchFamily="18" charset="0"/>
              </a:rPr>
              <a:t>Корректировка на состояние = - 25%</a:t>
            </a:r>
          </a:p>
          <a:p>
            <a:pPr eaLnBrk="0" hangingPunct="0"/>
            <a:r>
              <a:rPr lang="ru-RU" sz="1400" dirty="0" smtClean="0">
                <a:solidFill>
                  <a:srgbClr val="063888"/>
                </a:solidFill>
                <a:latin typeface="Cambria" pitchFamily="18" charset="0"/>
                <a:ea typeface="Times New Roman" pitchFamily="18" charset="0"/>
                <a:cs typeface="Times New Roman" pitchFamily="18" charset="0"/>
              </a:rPr>
              <a:t>Цена с учетом корректировки на состояние = 40 000 * (1 – 25%) = 30 000 руб./кв. м</a:t>
            </a:r>
          </a:p>
          <a:p>
            <a:pPr eaLnBrk="0" hangingPunct="0"/>
            <a:r>
              <a:rPr lang="ru-RU" sz="1400" dirty="0" smtClean="0">
                <a:solidFill>
                  <a:srgbClr val="063888"/>
                </a:solidFill>
                <a:latin typeface="Cambria" pitchFamily="18" charset="0"/>
                <a:ea typeface="Times New Roman" pitchFamily="18" charset="0"/>
                <a:cs typeface="Times New Roman" pitchFamily="18" charset="0"/>
              </a:rPr>
              <a:t>Стоимость без учета поправки на дебаркадер = 30 000 * 1 000 = 30 000 000 руб.</a:t>
            </a:r>
          </a:p>
          <a:p>
            <a:pPr eaLnBrk="0" hangingPunct="0"/>
            <a:r>
              <a:rPr lang="ru-RU" sz="1400" dirty="0" smtClean="0">
                <a:solidFill>
                  <a:srgbClr val="063888"/>
                </a:solidFill>
                <a:latin typeface="Cambria" pitchFamily="18" charset="0"/>
                <a:ea typeface="Times New Roman" pitchFamily="18" charset="0"/>
                <a:cs typeface="Times New Roman" pitchFamily="18" charset="0"/>
              </a:rPr>
              <a:t>Стоимость с учетом поправки на дебаркадер = 30 000 000 + 50 000 = </a:t>
            </a:r>
            <a:r>
              <a:rPr lang="ru-RU" sz="1400" b="1" dirty="0" smtClean="0">
                <a:solidFill>
                  <a:srgbClr val="063888"/>
                </a:solidFill>
                <a:latin typeface="Cambria" pitchFamily="18" charset="0"/>
                <a:ea typeface="Times New Roman" pitchFamily="18" charset="0"/>
                <a:cs typeface="Times New Roman" pitchFamily="18" charset="0"/>
              </a:rPr>
              <a:t>30 050 000 руб.</a:t>
            </a:r>
          </a:p>
        </p:txBody>
      </p:sp>
      <p:sp>
        <p:nvSpPr>
          <p:cNvPr id="9" name="Rectangle 1"/>
          <p:cNvSpPr>
            <a:spLocks noChangeArrowheads="1"/>
          </p:cNvSpPr>
          <p:nvPr/>
        </p:nvSpPr>
        <p:spPr bwMode="auto">
          <a:xfrm>
            <a:off x="4716016" y="1268760"/>
            <a:ext cx="4248472" cy="2677656"/>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Глоссарий:</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Процентная (относительная) корректировка </a:t>
            </a:r>
            <a:r>
              <a:rPr lang="ru-RU" sz="1200" dirty="0" smtClean="0">
                <a:solidFill>
                  <a:srgbClr val="002060"/>
                </a:solidFill>
                <a:latin typeface="Cambria" pitchFamily="18" charset="0"/>
                <a:ea typeface="Times New Roman" pitchFamily="18" charset="0"/>
                <a:cs typeface="Times New Roman" pitchFamily="18" charset="0"/>
              </a:rPr>
              <a:t>- </a:t>
            </a:r>
            <a:r>
              <a:rPr lang="ru-RU" sz="1200" dirty="0" err="1" smtClean="0">
                <a:solidFill>
                  <a:srgbClr val="002060"/>
                </a:solidFill>
                <a:latin typeface="Cambria" pitchFamily="18" charset="0"/>
                <a:ea typeface="Times New Roman" pitchFamily="18" charset="0"/>
                <a:cs typeface="Times New Roman" pitchFamily="18" charset="0"/>
              </a:rPr>
              <a:t>корректировка</a:t>
            </a:r>
            <a:r>
              <a:rPr lang="ru-RU" sz="1200" dirty="0" smtClean="0">
                <a:solidFill>
                  <a:srgbClr val="002060"/>
                </a:solidFill>
                <a:latin typeface="Cambria" pitchFamily="18" charset="0"/>
                <a:ea typeface="Times New Roman" pitchFamily="18" charset="0"/>
                <a:cs typeface="Times New Roman" pitchFamily="18" charset="0"/>
              </a:rPr>
              <a:t>, вносимая путем умножения цены продажи объекта аналога или его единицы сравнения на коэффициент, отражающий степень различия в характеристиках объекта-аналога и оцениваемого объекта.</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a:r>
              <a:rPr lang="ru-RU" sz="1200" b="1" dirty="0" smtClean="0">
                <a:solidFill>
                  <a:srgbClr val="002060"/>
                </a:solidFill>
                <a:latin typeface="Cambria" pitchFamily="18" charset="0"/>
                <a:ea typeface="Times New Roman" pitchFamily="18" charset="0"/>
                <a:cs typeface="Times New Roman" pitchFamily="18" charset="0"/>
              </a:rPr>
              <a:t>Денежная (абсолютная) корректировка</a:t>
            </a:r>
            <a:r>
              <a:rPr lang="ru-RU" sz="1200" dirty="0" smtClean="0">
                <a:solidFill>
                  <a:srgbClr val="002060"/>
                </a:solidFill>
                <a:latin typeface="Cambria" pitchFamily="18" charset="0"/>
                <a:ea typeface="Times New Roman" pitchFamily="18" charset="0"/>
                <a:cs typeface="Times New Roman" pitchFamily="18" charset="0"/>
              </a:rPr>
              <a:t> - денежная сумма, в которую оценивается различие в характеристиках объекта аналога и оцениваемого объекта. Денежная корректировка может применяться как цене объекта аналога в целом, так и единице сравнения. </a:t>
            </a:r>
          </a:p>
        </p:txBody>
      </p:sp>
      <p:pic>
        <p:nvPicPr>
          <p:cNvPr id="8" name="Рисунок 7" descr="разобранный кубик.gif"/>
          <p:cNvPicPr>
            <a:picLocks noChangeAspect="1"/>
          </p:cNvPicPr>
          <p:nvPr/>
        </p:nvPicPr>
        <p:blipFill>
          <a:blip r:embed="rId4" cstate="print"/>
          <a:srcRect/>
          <a:stretch>
            <a:fillRect/>
          </a:stretch>
        </p:blipFill>
        <p:spPr bwMode="auto">
          <a:xfrm>
            <a:off x="8316913" y="4508500"/>
            <a:ext cx="682625" cy="698500"/>
          </a:xfrm>
          <a:prstGeom prst="rect">
            <a:avLst/>
          </a:prstGeom>
          <a:noFill/>
          <a:ln w="9525">
            <a:noFill/>
            <a:miter lim="800000"/>
            <a:headEnd/>
            <a:tailEnd/>
          </a:ln>
        </p:spPr>
      </p:pic>
      <p:pic>
        <p:nvPicPr>
          <p:cNvPr id="10" name="Рисунок 8" descr="собранный наполовину кубик.gif"/>
          <p:cNvPicPr>
            <a:picLocks noChangeAspect="1"/>
          </p:cNvPicPr>
          <p:nvPr/>
        </p:nvPicPr>
        <p:blipFill>
          <a:blip r:embed="rId5" cstate="print"/>
          <a:srcRect/>
          <a:stretch>
            <a:fillRect/>
          </a:stretch>
        </p:blipFill>
        <p:spPr bwMode="auto">
          <a:xfrm>
            <a:off x="8316913" y="5229225"/>
            <a:ext cx="682625" cy="711200"/>
          </a:xfrm>
          <a:prstGeom prst="rect">
            <a:avLst/>
          </a:prstGeom>
          <a:noFill/>
          <a:ln w="9525">
            <a:noFill/>
            <a:miter lim="800000"/>
            <a:headEnd/>
            <a:tailEnd/>
          </a:ln>
        </p:spPr>
      </p:pic>
      <p:pic>
        <p:nvPicPr>
          <p:cNvPr id="11" name="Рисунок 9" descr="кубик СМАО.gif"/>
          <p:cNvPicPr>
            <a:picLocks noChangeAspect="1"/>
          </p:cNvPicPr>
          <p:nvPr/>
        </p:nvPicPr>
        <p:blipFill>
          <a:blip r:embed="rId6"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608512" cy="4493538"/>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100" b="1" dirty="0" smtClean="0">
                <a:solidFill>
                  <a:srgbClr val="C00000"/>
                </a:solidFill>
                <a:latin typeface="Cambria" pitchFamily="18" charset="0"/>
                <a:ea typeface="Times New Roman" pitchFamily="18" charset="0"/>
                <a:cs typeface="Times New Roman" pitchFamily="18" charset="0"/>
              </a:rPr>
              <a:t>29</a:t>
            </a:r>
            <a:endParaRPr kumimoji="0" lang="ru-RU" sz="11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Оценивается Объект - двухэтажное офисное здание площадью 1000 кв.м, требующее косметического ремонта. Имеется аналог – двухэтажное офисное здание площадью 800 кв. м, в котором проведён косметический ремонт. Аналог был продан за 600 000 руб. Для решения данной задачи предположить, что различие в площадях влияния на удельную стоимость не оказывает.</a:t>
            </a: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Имеются также следующие данные по парным продажам для расчета абсолютной корректировки на состояние.</a:t>
            </a:r>
          </a:p>
          <a:p>
            <a:pPr lvl="0" algn="just"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lvl="0" algn="just"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lvl="0" algn="just"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lvl="0" algn="just"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lvl="0" algn="just"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lvl="0" algn="just"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lvl="0" algn="just"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lvl="0" algn="just"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Рассчитать рыночную стоимость Объекта, результат округлить до тысяч рублей.</a:t>
            </a:r>
          </a:p>
          <a:p>
            <a:pPr lvl="0" algn="just" eaLnBrk="0" hangingPunct="0"/>
            <a:endParaRPr lang="ru-RU" sz="11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1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100" dirty="0" smtClean="0">
                <a:solidFill>
                  <a:srgbClr val="063888"/>
                </a:solidFill>
                <a:latin typeface="Cambria" pitchFamily="18" charset="0"/>
                <a:ea typeface="Times New Roman" pitchFamily="18" charset="0"/>
                <a:cs typeface="Times New Roman" pitchFamily="18" charset="0"/>
              </a:rPr>
              <a:t>1) 600 000.</a:t>
            </a:r>
          </a:p>
          <a:p>
            <a:pPr algn="just" eaLnBrk="0" hangingPunct="0"/>
            <a:r>
              <a:rPr lang="ru-RU" sz="1100" b="1" dirty="0" smtClean="0">
                <a:solidFill>
                  <a:srgbClr val="C00000"/>
                </a:solidFill>
                <a:latin typeface="Cambria" pitchFamily="18" charset="0"/>
                <a:ea typeface="Times New Roman" pitchFamily="18" charset="0"/>
                <a:cs typeface="Times New Roman" pitchFamily="18" charset="0"/>
              </a:rPr>
              <a:t>2) 500 000.</a:t>
            </a:r>
          </a:p>
          <a:p>
            <a:pPr algn="just" eaLnBrk="0" hangingPunct="0"/>
            <a:r>
              <a:rPr lang="ru-RU" sz="1100" dirty="0" smtClean="0">
                <a:solidFill>
                  <a:srgbClr val="063888"/>
                </a:solidFill>
                <a:latin typeface="Cambria" pitchFamily="18" charset="0"/>
                <a:ea typeface="Times New Roman" pitchFamily="18" charset="0"/>
                <a:cs typeface="Times New Roman" pitchFamily="18" charset="0"/>
              </a:rPr>
              <a:t>3) 400 000.</a:t>
            </a:r>
          </a:p>
          <a:p>
            <a:pPr algn="just" eaLnBrk="0" hangingPunct="0"/>
            <a:r>
              <a:rPr lang="ru-RU" sz="1100" dirty="0" smtClean="0">
                <a:solidFill>
                  <a:srgbClr val="063888"/>
                </a:solidFill>
                <a:latin typeface="Cambria" pitchFamily="18" charset="0"/>
                <a:ea typeface="Times New Roman" pitchFamily="18" charset="0"/>
                <a:cs typeface="Times New Roman" pitchFamily="18" charset="0"/>
              </a:rPr>
              <a:t>4) 1 000 000.</a:t>
            </a:r>
          </a:p>
          <a:p>
            <a:pPr algn="just" eaLnBrk="0" hangingPunct="0"/>
            <a:r>
              <a:rPr lang="ru-RU" sz="1100" dirty="0" smtClean="0">
                <a:solidFill>
                  <a:srgbClr val="063888"/>
                </a:solidFill>
                <a:latin typeface="Cambria" pitchFamily="18" charset="0"/>
                <a:ea typeface="Times New Roman" pitchFamily="18" charset="0"/>
                <a:cs typeface="Times New Roman" pitchFamily="18" charset="0"/>
              </a:rPr>
              <a:t>5) 750 000.</a:t>
            </a:r>
            <a:endParaRPr lang="ru-RU" sz="1100" b="1" dirty="0" smtClean="0">
              <a:solidFill>
                <a:srgbClr val="C00000"/>
              </a:solidFill>
              <a:latin typeface="Cambria" pitchFamily="18" charset="0"/>
              <a:ea typeface="Times New Roman" pitchFamily="18" charset="0"/>
              <a:cs typeface="Times New Roman" pitchFamily="18" charset="0"/>
            </a:endParaRP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Rectangle 1"/>
          <p:cNvSpPr>
            <a:spLocks noChangeArrowheads="1"/>
          </p:cNvSpPr>
          <p:nvPr/>
        </p:nvSpPr>
        <p:spPr bwMode="auto">
          <a:xfrm>
            <a:off x="5004048" y="2479536"/>
            <a:ext cx="4032448" cy="2677656"/>
          </a:xfrm>
          <a:prstGeom prst="rect">
            <a:avLst/>
          </a:prstGeom>
          <a:noFill/>
          <a:ln w="38100">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200" b="1" i="1" dirty="0" smtClean="0">
                <a:solidFill>
                  <a:srgbClr val="C00000"/>
                </a:solidFill>
                <a:latin typeface="Cambria" pitchFamily="18" charset="0"/>
                <a:ea typeface="Times New Roman" pitchFamily="18" charset="0"/>
                <a:cs typeface="Times New Roman" pitchFamily="18" charset="0"/>
              </a:rPr>
              <a:t>Решение:</a:t>
            </a:r>
          </a:p>
          <a:p>
            <a:pPr eaLnBrk="0" hangingPunct="0"/>
            <a:r>
              <a:rPr lang="ru-RU" sz="1200" dirty="0" smtClean="0">
                <a:solidFill>
                  <a:srgbClr val="063888"/>
                </a:solidFill>
                <a:latin typeface="Cambria" pitchFamily="18" charset="0"/>
                <a:ea typeface="Times New Roman" pitchFamily="18" charset="0"/>
                <a:cs typeface="Times New Roman" pitchFamily="18" charset="0"/>
              </a:rPr>
              <a:t>Цена аналога = 600 000 / 800 = 750 руб./кв. м</a:t>
            </a:r>
          </a:p>
          <a:p>
            <a:pPr eaLnBrk="0" hangingPunct="0"/>
            <a:endParaRPr lang="ru-RU" sz="1200" i="1" u="sng" dirty="0" smtClean="0">
              <a:solidFill>
                <a:srgbClr val="063888"/>
              </a:solidFill>
              <a:latin typeface="Cambria" pitchFamily="18" charset="0"/>
              <a:ea typeface="Times New Roman" pitchFamily="18" charset="0"/>
              <a:cs typeface="Times New Roman" pitchFamily="18" charset="0"/>
            </a:endParaRPr>
          </a:p>
          <a:p>
            <a:pPr eaLnBrk="0" hangingPunct="0"/>
            <a:r>
              <a:rPr lang="ru-RU" sz="1200" i="1" u="sng" dirty="0" smtClean="0">
                <a:solidFill>
                  <a:srgbClr val="063888"/>
                </a:solidFill>
                <a:latin typeface="Cambria" pitchFamily="18" charset="0"/>
                <a:ea typeface="Times New Roman" pitchFamily="18" charset="0"/>
                <a:cs typeface="Times New Roman" pitchFamily="18" charset="0"/>
              </a:rPr>
              <a:t>Корректировка на состояние:</a:t>
            </a:r>
          </a:p>
          <a:p>
            <a:pPr eaLnBrk="0" hangingPunct="0"/>
            <a:r>
              <a:rPr lang="ru-RU" sz="1200" dirty="0" smtClean="0">
                <a:solidFill>
                  <a:srgbClr val="063888"/>
                </a:solidFill>
                <a:latin typeface="Cambria" pitchFamily="18" charset="0"/>
                <a:ea typeface="Times New Roman" pitchFamily="18" charset="0"/>
                <a:cs typeface="Times New Roman" pitchFamily="18" charset="0"/>
              </a:rPr>
              <a:t>Аналог – требуется косметический ремонт: </a:t>
            </a:r>
            <a:br>
              <a:rPr lang="ru-RU" sz="1200" dirty="0" smtClean="0">
                <a:solidFill>
                  <a:srgbClr val="063888"/>
                </a:solidFill>
                <a:latin typeface="Cambria" pitchFamily="18" charset="0"/>
                <a:ea typeface="Times New Roman" pitchFamily="18" charset="0"/>
                <a:cs typeface="Times New Roman" pitchFamily="18" charset="0"/>
              </a:rPr>
            </a:br>
            <a:r>
              <a:rPr lang="ru-RU" sz="1200" dirty="0" smtClean="0">
                <a:solidFill>
                  <a:srgbClr val="063888"/>
                </a:solidFill>
                <a:latin typeface="Cambria" pitchFamily="18" charset="0"/>
                <a:ea typeface="Times New Roman" pitchFamily="18" charset="0"/>
                <a:cs typeface="Times New Roman" pitchFamily="18" charset="0"/>
              </a:rPr>
              <a:t>	120 000 / 300 = 400 руб./кв. м </a:t>
            </a:r>
          </a:p>
          <a:p>
            <a:pPr eaLnBrk="0" hangingPunct="0"/>
            <a:r>
              <a:rPr lang="ru-RU" sz="1200" dirty="0" smtClean="0">
                <a:solidFill>
                  <a:srgbClr val="063888"/>
                </a:solidFill>
                <a:latin typeface="Cambria" pitchFamily="18" charset="0"/>
                <a:ea typeface="Times New Roman" pitchFamily="18" charset="0"/>
                <a:cs typeface="Times New Roman" pitchFamily="18" charset="0"/>
              </a:rPr>
              <a:t>Аналог – проведен косметический ремонт: </a:t>
            </a:r>
            <a:br>
              <a:rPr lang="ru-RU" sz="1200" dirty="0" smtClean="0">
                <a:solidFill>
                  <a:srgbClr val="063888"/>
                </a:solidFill>
                <a:latin typeface="Cambria" pitchFamily="18" charset="0"/>
                <a:ea typeface="Times New Roman" pitchFamily="18" charset="0"/>
                <a:cs typeface="Times New Roman" pitchFamily="18" charset="0"/>
              </a:rPr>
            </a:br>
            <a:r>
              <a:rPr lang="ru-RU" sz="1200" dirty="0" smtClean="0">
                <a:solidFill>
                  <a:srgbClr val="063888"/>
                </a:solidFill>
                <a:latin typeface="Cambria" pitchFamily="18" charset="0"/>
                <a:ea typeface="Times New Roman" pitchFamily="18" charset="0"/>
                <a:cs typeface="Times New Roman" pitchFamily="18" charset="0"/>
              </a:rPr>
              <a:t>	260 000 / 400 = 650 руб./кв. м</a:t>
            </a:r>
          </a:p>
          <a:p>
            <a:pPr eaLnBrk="0" hangingPunct="0"/>
            <a:r>
              <a:rPr lang="ru-RU" sz="1200" dirty="0" smtClean="0">
                <a:solidFill>
                  <a:srgbClr val="063888"/>
                </a:solidFill>
                <a:latin typeface="Cambria" pitchFamily="18" charset="0"/>
                <a:ea typeface="Times New Roman" pitchFamily="18" charset="0"/>
                <a:cs typeface="Times New Roman" pitchFamily="18" charset="0"/>
              </a:rPr>
              <a:t>Абсолютная корректировка = 400 – 650 =</a:t>
            </a:r>
          </a:p>
          <a:p>
            <a:pPr eaLnBrk="0" hangingPunct="0"/>
            <a:r>
              <a:rPr lang="ru-RU" sz="1200" dirty="0" smtClean="0">
                <a:solidFill>
                  <a:srgbClr val="063888"/>
                </a:solidFill>
                <a:latin typeface="Cambria" pitchFamily="18" charset="0"/>
                <a:ea typeface="Times New Roman" pitchFamily="18" charset="0"/>
                <a:cs typeface="Times New Roman" pitchFamily="18" charset="0"/>
              </a:rPr>
              <a:t>= -250 руб./кв. м </a:t>
            </a:r>
          </a:p>
          <a:p>
            <a:pPr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eaLnBrk="0" hangingPunct="0"/>
            <a:r>
              <a:rPr lang="ru-RU" sz="1200" dirty="0" smtClean="0">
                <a:solidFill>
                  <a:srgbClr val="063888"/>
                </a:solidFill>
                <a:latin typeface="Cambria" pitchFamily="18" charset="0"/>
                <a:ea typeface="Times New Roman" pitchFamily="18" charset="0"/>
                <a:cs typeface="Times New Roman" pitchFamily="18" charset="0"/>
              </a:rPr>
              <a:t>Цена с учетом корректировки на состояние = </a:t>
            </a:r>
          </a:p>
          <a:p>
            <a:pPr eaLnBrk="0" hangingPunct="0"/>
            <a:r>
              <a:rPr lang="ru-RU" sz="1200" dirty="0" smtClean="0">
                <a:solidFill>
                  <a:srgbClr val="063888"/>
                </a:solidFill>
                <a:latin typeface="Cambria" pitchFamily="18" charset="0"/>
                <a:ea typeface="Times New Roman" pitchFamily="18" charset="0"/>
                <a:cs typeface="Times New Roman" pitchFamily="18" charset="0"/>
              </a:rPr>
              <a:t>= 750 – 250 = 500 руб. / кв. м</a:t>
            </a:r>
          </a:p>
          <a:p>
            <a:pPr eaLnBrk="0" hangingPunct="0"/>
            <a:r>
              <a:rPr lang="ru-RU" sz="1200" dirty="0" smtClean="0">
                <a:solidFill>
                  <a:srgbClr val="063888"/>
                </a:solidFill>
                <a:latin typeface="Cambria" pitchFamily="18" charset="0"/>
                <a:ea typeface="Times New Roman" pitchFamily="18" charset="0"/>
                <a:cs typeface="Times New Roman" pitchFamily="18" charset="0"/>
              </a:rPr>
              <a:t>Стоимость = 500 * 1 000 = </a:t>
            </a:r>
            <a:r>
              <a:rPr lang="ru-RU" sz="1200" b="1" dirty="0" smtClean="0">
                <a:solidFill>
                  <a:srgbClr val="063888"/>
                </a:solidFill>
                <a:latin typeface="Cambria" pitchFamily="18" charset="0"/>
                <a:ea typeface="Times New Roman" pitchFamily="18" charset="0"/>
                <a:cs typeface="Times New Roman" pitchFamily="18" charset="0"/>
              </a:rPr>
              <a:t>500 000 руб.</a:t>
            </a:r>
          </a:p>
        </p:txBody>
      </p:sp>
      <p:sp>
        <p:nvSpPr>
          <p:cNvPr id="9" name="Rectangle 1"/>
          <p:cNvSpPr>
            <a:spLocks noChangeArrowheads="1"/>
          </p:cNvSpPr>
          <p:nvPr/>
        </p:nvSpPr>
        <p:spPr bwMode="auto">
          <a:xfrm>
            <a:off x="5004048" y="1268760"/>
            <a:ext cx="4032448" cy="1107996"/>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100" i="1" u="sng" dirty="0" smtClean="0">
                <a:solidFill>
                  <a:srgbClr val="002060"/>
                </a:solidFill>
                <a:latin typeface="Cambria" pitchFamily="18" charset="0"/>
                <a:ea typeface="Times New Roman" pitchFamily="18" charset="0"/>
                <a:cs typeface="Times New Roman" pitchFamily="18" charset="0"/>
              </a:rPr>
              <a:t>Глоссарий:</a:t>
            </a:r>
          </a:p>
          <a:p>
            <a:pPr algn="just"/>
            <a:r>
              <a:rPr lang="ru-RU" sz="1100" b="1" dirty="0" smtClean="0">
                <a:solidFill>
                  <a:srgbClr val="002060"/>
                </a:solidFill>
                <a:latin typeface="Cambria" pitchFamily="18" charset="0"/>
                <a:ea typeface="Times New Roman" pitchFamily="18" charset="0"/>
                <a:cs typeface="Times New Roman" pitchFamily="18" charset="0"/>
              </a:rPr>
              <a:t>Денежная (абсолютная) корректировка</a:t>
            </a:r>
            <a:r>
              <a:rPr lang="ru-RU" sz="1100" dirty="0" smtClean="0">
                <a:solidFill>
                  <a:srgbClr val="002060"/>
                </a:solidFill>
                <a:latin typeface="Cambria" pitchFamily="18" charset="0"/>
                <a:ea typeface="Times New Roman" pitchFamily="18" charset="0"/>
                <a:cs typeface="Times New Roman" pitchFamily="18" charset="0"/>
              </a:rPr>
              <a:t> - денежная сумма, в которую оценивается различие в характеристиках объекта аналога и оцениваемого объекта. Денежная корректировка может применяться как цене объекта аналога в целом, так и единице сравнения. </a:t>
            </a:r>
          </a:p>
        </p:txBody>
      </p:sp>
      <p:graphicFrame>
        <p:nvGraphicFramePr>
          <p:cNvPr id="8" name="Таблица 7"/>
          <p:cNvGraphicFramePr>
            <a:graphicFrameLocks noGrp="1"/>
          </p:cNvGraphicFramePr>
          <p:nvPr/>
        </p:nvGraphicFramePr>
        <p:xfrm>
          <a:off x="323528" y="2924944"/>
          <a:ext cx="4392488" cy="1116617"/>
        </p:xfrm>
        <a:graphic>
          <a:graphicData uri="http://schemas.openxmlformats.org/drawingml/2006/table">
            <a:tbl>
              <a:tblPr firstRow="1" bandRow="1">
                <a:tableStyleId>{5940675A-B579-460E-94D1-54222C63F5DA}</a:tableStyleId>
              </a:tblPr>
              <a:tblGrid>
                <a:gridCol w="1872208"/>
                <a:gridCol w="1656184"/>
                <a:gridCol w="864096"/>
              </a:tblGrid>
              <a:tr h="1464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b="1" kern="1200" baseline="0" dirty="0" smtClean="0">
                          <a:solidFill>
                            <a:srgbClr val="063888"/>
                          </a:solidFill>
                        </a:rPr>
                        <a:t>Объект 	</a:t>
                      </a:r>
                      <a:endParaRPr lang="ru-RU" sz="1100" b="1" kern="1200" baseline="0" dirty="0" smtClean="0">
                        <a:solidFill>
                          <a:srgbClr val="063888"/>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b="1" kern="1200" baseline="0" dirty="0" smtClean="0">
                          <a:solidFill>
                            <a:srgbClr val="063888"/>
                          </a:solidFill>
                        </a:rPr>
                        <a:t>Состояние 	</a:t>
                      </a:r>
                      <a:endParaRPr lang="ru-RU" sz="1100" b="1" kern="1200" baseline="0" dirty="0" smtClean="0">
                        <a:solidFill>
                          <a:srgbClr val="063888"/>
                        </a:solidFill>
                        <a:latin typeface="+mn-lt"/>
                        <a:ea typeface="+mn-ea"/>
                        <a:cs typeface="+mn-cs"/>
                      </a:endParaRPr>
                    </a:p>
                  </a:txBody>
                  <a:tcPr/>
                </a:tc>
                <a:tc>
                  <a:txBody>
                    <a:bodyPr/>
                    <a:lstStyle/>
                    <a:p>
                      <a:pPr algn="ctr"/>
                      <a:r>
                        <a:rPr lang="ru-RU" sz="1100" b="1" dirty="0" smtClean="0">
                          <a:solidFill>
                            <a:srgbClr val="063888"/>
                          </a:solidFill>
                        </a:rPr>
                        <a:t>Цена, руб.</a:t>
                      </a:r>
                      <a:endParaRPr lang="ru-RU" sz="1100" b="1" dirty="0">
                        <a:solidFill>
                          <a:srgbClr val="063888"/>
                        </a:solidFill>
                      </a:endParaRPr>
                    </a:p>
                  </a:txBody>
                  <a:tcPr/>
                </a:tc>
              </a:tr>
              <a:tr h="3889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baseline="0" dirty="0" smtClean="0">
                          <a:solidFill>
                            <a:srgbClr val="063888"/>
                          </a:solidFill>
                        </a:rPr>
                        <a:t>Одноэтажное кирпичное офисное здание 300 кв.м </a:t>
                      </a:r>
                      <a:endParaRPr lang="ru-RU" sz="1100" kern="1200" baseline="0" dirty="0" smtClean="0">
                        <a:solidFill>
                          <a:srgbClr val="063888"/>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baseline="0" dirty="0" smtClean="0">
                          <a:solidFill>
                            <a:srgbClr val="063888"/>
                          </a:solidFill>
                        </a:rPr>
                        <a:t>Требуется косметический ремонт </a:t>
                      </a:r>
                      <a:endParaRPr lang="ru-RU" sz="1100" dirty="0">
                        <a:solidFill>
                          <a:srgbClr val="063888"/>
                        </a:solidFill>
                      </a:endParaRPr>
                    </a:p>
                  </a:txBody>
                  <a:tcPr/>
                </a:tc>
                <a:tc>
                  <a:txBody>
                    <a:bodyPr/>
                    <a:lstStyle/>
                    <a:p>
                      <a:r>
                        <a:rPr lang="ru-RU" sz="1100" dirty="0" smtClean="0">
                          <a:solidFill>
                            <a:srgbClr val="063888"/>
                          </a:solidFill>
                        </a:rPr>
                        <a:t>120 000</a:t>
                      </a:r>
                      <a:endParaRPr lang="ru-RU" sz="1100" dirty="0">
                        <a:solidFill>
                          <a:srgbClr val="063888"/>
                        </a:solidFill>
                      </a:endParaRPr>
                    </a:p>
                  </a:txBody>
                  <a:tcPr/>
                </a:tc>
              </a:tr>
              <a:tr h="4308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baseline="0" dirty="0" smtClean="0">
                          <a:solidFill>
                            <a:srgbClr val="063888"/>
                          </a:solidFill>
                        </a:rPr>
                        <a:t>Одноэтажное кирпичное офисное здание 400 кв.м </a:t>
                      </a:r>
                      <a:endParaRPr lang="ru-RU" sz="1100" kern="1200" baseline="0" dirty="0" smtClean="0">
                        <a:solidFill>
                          <a:srgbClr val="063888"/>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baseline="0" dirty="0" smtClean="0">
                          <a:solidFill>
                            <a:srgbClr val="063888"/>
                          </a:solidFill>
                        </a:rPr>
                        <a:t>Проведен косметический ремонт</a:t>
                      </a:r>
                      <a:endParaRPr lang="ru-RU" sz="1100" kern="1200" baseline="0" dirty="0" smtClean="0">
                        <a:solidFill>
                          <a:srgbClr val="063888"/>
                        </a:solidFill>
                        <a:latin typeface="+mn-lt"/>
                        <a:ea typeface="+mn-ea"/>
                        <a:cs typeface="+mn-cs"/>
                      </a:endParaRPr>
                    </a:p>
                  </a:txBody>
                  <a:tcPr/>
                </a:tc>
                <a:tc>
                  <a:txBody>
                    <a:bodyPr/>
                    <a:lstStyle/>
                    <a:p>
                      <a:r>
                        <a:rPr lang="ru-RU" sz="1100" dirty="0" smtClean="0">
                          <a:solidFill>
                            <a:srgbClr val="063888"/>
                          </a:solidFill>
                        </a:rPr>
                        <a:t>260 000</a:t>
                      </a:r>
                      <a:endParaRPr lang="ru-RU" sz="1100" dirty="0">
                        <a:solidFill>
                          <a:srgbClr val="063888"/>
                        </a:solidFill>
                      </a:endParaRPr>
                    </a:p>
                  </a:txBody>
                  <a:tcPr/>
                </a:tc>
              </a:tr>
            </a:tbl>
          </a:graphicData>
        </a:graphic>
      </p:graphicFrame>
      <p:pic>
        <p:nvPicPr>
          <p:cNvPr id="11" name="Рисунок 8" descr="собранный наполовину кубик.gif"/>
          <p:cNvPicPr>
            <a:picLocks noChangeAspect="1"/>
          </p:cNvPicPr>
          <p:nvPr/>
        </p:nvPicPr>
        <p:blipFill>
          <a:blip r:embed="rId4" cstate="print"/>
          <a:srcRect/>
          <a:stretch>
            <a:fillRect/>
          </a:stretch>
        </p:blipFill>
        <p:spPr bwMode="auto">
          <a:xfrm>
            <a:off x="8316913" y="5229225"/>
            <a:ext cx="682625" cy="711200"/>
          </a:xfrm>
          <a:prstGeom prst="rect">
            <a:avLst/>
          </a:prstGeom>
          <a:noFill/>
          <a:ln w="9525">
            <a:noFill/>
            <a:miter lim="800000"/>
            <a:headEnd/>
            <a:tailEnd/>
          </a:ln>
        </p:spPr>
      </p:pic>
      <p:pic>
        <p:nvPicPr>
          <p:cNvPr id="12" name="Рисунок 9" descr="кубик СМАО.gif"/>
          <p:cNvPicPr>
            <a:picLocks noChangeAspect="1"/>
          </p:cNvPicPr>
          <p:nvPr/>
        </p:nvPicPr>
        <p:blipFill>
          <a:blip r:embed="rId5"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4"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3416320"/>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30</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Какая максимальная сумма может быть уплачена за здание на текущий момент, если предполагается, что через 4 года оно может быть продано не дороже чем за 2,8 млн. руб. В течение этих 4 лет доходы от здания позволят только покрывать расходы по его обслуживанию, а требуемая норма доходности для подобных проектов составляет 26% годовых (дисконтирование на конец периода). Среднерыночная ставка кредитования для аналогичных инвестиций составляет 18%. Результат округлить до тысяч рублей.</a:t>
            </a:r>
          </a:p>
          <a:p>
            <a:pPr lvl="0" algn="just"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1) 1 628 000.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2) 1 373 000.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3) 1 444 000.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4) 1 400 000.</a:t>
            </a:r>
          </a:p>
          <a:p>
            <a:pPr algn="just" eaLnBrk="0" hangingPunct="0"/>
            <a:r>
              <a:rPr lang="ru-RU" sz="1200" b="1" dirty="0" smtClean="0">
                <a:solidFill>
                  <a:srgbClr val="C00000"/>
                </a:solidFill>
                <a:latin typeface="Cambria" pitchFamily="18" charset="0"/>
                <a:ea typeface="Times New Roman" pitchFamily="18" charset="0"/>
                <a:cs typeface="Times New Roman" pitchFamily="18" charset="0"/>
              </a:rPr>
              <a:t>5) 1 111 000.</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Rectangle 1"/>
          <p:cNvSpPr>
            <a:spLocks noChangeArrowheads="1"/>
          </p:cNvSpPr>
          <p:nvPr/>
        </p:nvSpPr>
        <p:spPr bwMode="auto">
          <a:xfrm>
            <a:off x="251520" y="4852898"/>
            <a:ext cx="6480720" cy="1600438"/>
          </a:xfrm>
          <a:prstGeom prst="rect">
            <a:avLst/>
          </a:prstGeom>
          <a:noFill/>
          <a:ln w="38100">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400" b="1" i="1" dirty="0" smtClean="0">
                <a:solidFill>
                  <a:srgbClr val="C00000"/>
                </a:solidFill>
                <a:latin typeface="Cambria" pitchFamily="18" charset="0"/>
                <a:ea typeface="Times New Roman" pitchFamily="18" charset="0"/>
                <a:cs typeface="Times New Roman" pitchFamily="18" charset="0"/>
              </a:rPr>
              <a:t>Решение:</a:t>
            </a:r>
          </a:p>
          <a:p>
            <a:pPr eaLnBrk="0" hangingPunct="0"/>
            <a:endParaRPr lang="ru-RU" sz="1400" b="1" i="1" dirty="0" smtClean="0">
              <a:solidFill>
                <a:srgbClr val="C00000"/>
              </a:solidFill>
              <a:latin typeface="Cambria" pitchFamily="18" charset="0"/>
              <a:ea typeface="Times New Roman" pitchFamily="18" charset="0"/>
              <a:cs typeface="Times New Roman" pitchFamily="18" charset="0"/>
            </a:endParaRPr>
          </a:p>
          <a:p>
            <a:pPr eaLnBrk="0" hangingPunct="0"/>
            <a:r>
              <a:rPr lang="en-US" sz="1400" dirty="0" smtClean="0">
                <a:solidFill>
                  <a:srgbClr val="063888"/>
                </a:solidFill>
                <a:latin typeface="Cambria" pitchFamily="18" charset="0"/>
                <a:ea typeface="Times New Roman" pitchFamily="18" charset="0"/>
                <a:cs typeface="Times New Roman" pitchFamily="18" charset="0"/>
              </a:rPr>
              <a:t>FV = </a:t>
            </a:r>
            <a:r>
              <a:rPr lang="ru-RU" sz="1400" dirty="0" smtClean="0">
                <a:solidFill>
                  <a:srgbClr val="063888"/>
                </a:solidFill>
                <a:latin typeface="Cambria" pitchFamily="18" charset="0"/>
                <a:ea typeface="Times New Roman" pitchFamily="18" charset="0"/>
                <a:cs typeface="Times New Roman" pitchFamily="18" charset="0"/>
              </a:rPr>
              <a:t>2 800 000 руб.</a:t>
            </a:r>
          </a:p>
          <a:p>
            <a:pPr eaLnBrk="0" hangingPunct="0"/>
            <a:r>
              <a:rPr lang="en-US" sz="1400" dirty="0" err="1" smtClean="0">
                <a:solidFill>
                  <a:srgbClr val="063888"/>
                </a:solidFill>
                <a:latin typeface="Cambria" pitchFamily="18" charset="0"/>
                <a:ea typeface="Times New Roman" pitchFamily="18" charset="0"/>
                <a:cs typeface="Times New Roman" pitchFamily="18" charset="0"/>
              </a:rPr>
              <a:t>i</a:t>
            </a:r>
            <a:r>
              <a:rPr lang="en-US" sz="1400" dirty="0" smtClean="0">
                <a:solidFill>
                  <a:srgbClr val="063888"/>
                </a:solidFill>
                <a:latin typeface="Cambria" pitchFamily="18" charset="0"/>
                <a:ea typeface="Times New Roman" pitchFamily="18" charset="0"/>
                <a:cs typeface="Times New Roman" pitchFamily="18" charset="0"/>
              </a:rPr>
              <a:t>  = 26%</a:t>
            </a:r>
          </a:p>
          <a:p>
            <a:pPr eaLnBrk="0" hangingPunct="0"/>
            <a:r>
              <a:rPr lang="en-US" sz="1400" dirty="0" smtClean="0">
                <a:solidFill>
                  <a:srgbClr val="063888"/>
                </a:solidFill>
                <a:latin typeface="Cambria" pitchFamily="18" charset="0"/>
                <a:ea typeface="Times New Roman" pitchFamily="18" charset="0"/>
                <a:cs typeface="Times New Roman" pitchFamily="18" charset="0"/>
              </a:rPr>
              <a:t>n  = 4 </a:t>
            </a:r>
            <a:r>
              <a:rPr lang="ru-RU" sz="1400" dirty="0" smtClean="0">
                <a:solidFill>
                  <a:srgbClr val="063888"/>
                </a:solidFill>
                <a:latin typeface="Cambria" pitchFamily="18" charset="0"/>
                <a:ea typeface="Times New Roman" pitchFamily="18" charset="0"/>
                <a:cs typeface="Times New Roman" pitchFamily="18" charset="0"/>
              </a:rPr>
              <a:t>года</a:t>
            </a:r>
          </a:p>
          <a:p>
            <a:pPr eaLnBrk="0" hangingPunct="0"/>
            <a:r>
              <a:rPr lang="en-US" sz="1400" dirty="0" smtClean="0">
                <a:solidFill>
                  <a:srgbClr val="063888"/>
                </a:solidFill>
                <a:latin typeface="Cambria" pitchFamily="18" charset="0"/>
                <a:ea typeface="Times New Roman" pitchFamily="18" charset="0"/>
                <a:cs typeface="Times New Roman" pitchFamily="18" charset="0"/>
              </a:rPr>
              <a:t>PV = 2 800 000 / (1 + 26%)^4 </a:t>
            </a:r>
            <a:r>
              <a:rPr lang="ru-RU" sz="1400" dirty="0" smtClean="0">
                <a:solidFill>
                  <a:srgbClr val="063888"/>
                </a:solidFill>
                <a:latin typeface="Cambria" pitchFamily="18" charset="0"/>
                <a:ea typeface="Times New Roman" pitchFamily="18" charset="0"/>
                <a:cs typeface="Times New Roman" pitchFamily="18" charset="0"/>
              </a:rPr>
              <a:t>= </a:t>
            </a:r>
            <a:r>
              <a:rPr lang="en-US" sz="1400" dirty="0" smtClean="0">
                <a:solidFill>
                  <a:srgbClr val="063888"/>
                </a:solidFill>
                <a:latin typeface="Cambria" pitchFamily="18" charset="0"/>
                <a:ea typeface="Times New Roman" pitchFamily="18" charset="0"/>
                <a:cs typeface="Times New Roman" pitchFamily="18" charset="0"/>
              </a:rPr>
              <a:t>1 110 902</a:t>
            </a:r>
            <a:r>
              <a:rPr lang="ru-RU" sz="1400" dirty="0" smtClean="0">
                <a:solidFill>
                  <a:srgbClr val="063888"/>
                </a:solidFill>
                <a:latin typeface="Cambria" pitchFamily="18" charset="0"/>
                <a:ea typeface="Times New Roman" pitchFamily="18" charset="0"/>
                <a:cs typeface="Times New Roman" pitchFamily="18" charset="0"/>
              </a:rPr>
              <a:t> руб.</a:t>
            </a:r>
            <a:r>
              <a:rPr lang="en-US" sz="1400" dirty="0" smtClean="0">
                <a:solidFill>
                  <a:srgbClr val="063888"/>
                </a:solidFill>
                <a:latin typeface="Cambria" pitchFamily="18" charset="0"/>
                <a:ea typeface="Times New Roman" pitchFamily="18" charset="0"/>
                <a:cs typeface="Times New Roman" pitchFamily="18" charset="0"/>
              </a:rPr>
              <a:t> </a:t>
            </a:r>
            <a:r>
              <a:rPr lang="ru-RU" sz="1400" dirty="0" smtClean="0">
                <a:solidFill>
                  <a:srgbClr val="063888"/>
                </a:solidFill>
                <a:latin typeface="Cambria" pitchFamily="18" charset="0"/>
                <a:ea typeface="Times New Roman" pitchFamily="18" charset="0"/>
                <a:cs typeface="Times New Roman" pitchFamily="18" charset="0"/>
              </a:rPr>
              <a:t>или </a:t>
            </a:r>
            <a:r>
              <a:rPr lang="ru-RU" sz="1400" b="1" dirty="0" smtClean="0">
                <a:solidFill>
                  <a:srgbClr val="063888"/>
                </a:solidFill>
                <a:latin typeface="Cambria" pitchFamily="18" charset="0"/>
                <a:ea typeface="Times New Roman" pitchFamily="18" charset="0"/>
                <a:cs typeface="Times New Roman" pitchFamily="18" charset="0"/>
              </a:rPr>
              <a:t>1 111 000 </a:t>
            </a:r>
            <a:r>
              <a:rPr lang="ru-RU" sz="1400" dirty="0" smtClean="0">
                <a:solidFill>
                  <a:srgbClr val="063888"/>
                </a:solidFill>
                <a:latin typeface="Cambria" pitchFamily="18" charset="0"/>
                <a:ea typeface="Times New Roman" pitchFamily="18" charset="0"/>
                <a:cs typeface="Times New Roman" pitchFamily="18" charset="0"/>
              </a:rPr>
              <a:t>(округленно)</a:t>
            </a:r>
          </a:p>
          <a:p>
            <a:pPr eaLnBrk="0" hangingPunct="0"/>
            <a:endParaRPr lang="ru-RU" sz="1400" dirty="0" smtClean="0">
              <a:solidFill>
                <a:srgbClr val="063888"/>
              </a:solidFill>
              <a:latin typeface="Cambria" pitchFamily="18" charset="0"/>
              <a:ea typeface="Times New Roman" pitchFamily="18" charset="0"/>
              <a:cs typeface="Times New Roman" pitchFamily="18" charset="0"/>
            </a:endParaRPr>
          </a:p>
        </p:txBody>
      </p:sp>
      <p:sp>
        <p:nvSpPr>
          <p:cNvPr id="9" name="Rectangle 1"/>
          <p:cNvSpPr>
            <a:spLocks noChangeArrowheads="1"/>
          </p:cNvSpPr>
          <p:nvPr/>
        </p:nvSpPr>
        <p:spPr bwMode="auto">
          <a:xfrm>
            <a:off x="4716016" y="1264692"/>
            <a:ext cx="4248472" cy="2308324"/>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Оценка недвижимости (под ред. А.Г. Грязновой и </a:t>
            </a:r>
            <a:br>
              <a:rPr lang="ru-RU" sz="1200" i="1" u="sng" dirty="0" smtClean="0">
                <a:solidFill>
                  <a:srgbClr val="002060"/>
                </a:solidFill>
                <a:latin typeface="Cambria" pitchFamily="18" charset="0"/>
                <a:ea typeface="Times New Roman" pitchFamily="18" charset="0"/>
                <a:cs typeface="Times New Roman" pitchFamily="18" charset="0"/>
              </a:rPr>
            </a:br>
            <a:r>
              <a:rPr lang="ru-RU" sz="1200" i="1" u="sng" dirty="0" smtClean="0">
                <a:solidFill>
                  <a:srgbClr val="002060"/>
                </a:solidFill>
                <a:latin typeface="Cambria" pitchFamily="18" charset="0"/>
                <a:ea typeface="Times New Roman" pitchFamily="18" charset="0"/>
                <a:cs typeface="Times New Roman" pitchFamily="18" charset="0"/>
              </a:rPr>
              <a:t>М.А. Федотовой)</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Функция «дисконтирование» </a:t>
            </a:r>
            <a:r>
              <a:rPr lang="ru-RU" sz="1200" dirty="0" smtClean="0">
                <a:solidFill>
                  <a:srgbClr val="002060"/>
                </a:solidFill>
                <a:latin typeface="Cambria" pitchFamily="18" charset="0"/>
                <a:ea typeface="Times New Roman" pitchFamily="18" charset="0"/>
                <a:cs typeface="Times New Roman" pitchFamily="18" charset="0"/>
              </a:rPr>
              <a:t>позволяет определить настоящую стоимость суммы, если известна ее величина в будущем при данных периоде накопления и процентной ставке.</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Формула дисконтирования:</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p:txBody>
      </p:sp>
      <p:graphicFrame>
        <p:nvGraphicFramePr>
          <p:cNvPr id="8" name="Объект 7"/>
          <p:cNvGraphicFramePr>
            <a:graphicFrameLocks noChangeAspect="1"/>
          </p:cNvGraphicFramePr>
          <p:nvPr/>
        </p:nvGraphicFramePr>
        <p:xfrm>
          <a:off x="4870822" y="2845008"/>
          <a:ext cx="1093333" cy="656000"/>
        </p:xfrm>
        <a:graphic>
          <a:graphicData uri="http://schemas.openxmlformats.org/presentationml/2006/ole">
            <mc:AlternateContent xmlns:mc="http://schemas.openxmlformats.org/markup-compatibility/2006">
              <mc:Choice xmlns:v="urn:schemas-microsoft-com:vml" Requires="v">
                <p:oleObj spid="_x0000_s262147" name="Формула" r:id="rId5" imgW="698400" imgH="419040" progId="Equation.3">
                  <p:embed/>
                </p:oleObj>
              </mc:Choice>
              <mc:Fallback>
                <p:oleObj name="Формула" r:id="rId5" imgW="698400" imgH="4190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0822" y="2845008"/>
                        <a:ext cx="1093333" cy="65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 name="Рисунок 7" descr="разобранный кубик.gif"/>
          <p:cNvPicPr>
            <a:picLocks noChangeAspect="1"/>
          </p:cNvPicPr>
          <p:nvPr/>
        </p:nvPicPr>
        <p:blipFill>
          <a:blip r:embed="rId7" cstate="print"/>
          <a:srcRect/>
          <a:stretch>
            <a:fillRect/>
          </a:stretch>
        </p:blipFill>
        <p:spPr bwMode="auto">
          <a:xfrm>
            <a:off x="8316913" y="4508500"/>
            <a:ext cx="682625" cy="698500"/>
          </a:xfrm>
          <a:prstGeom prst="rect">
            <a:avLst/>
          </a:prstGeom>
          <a:noFill/>
          <a:ln w="9525">
            <a:noFill/>
            <a:miter lim="800000"/>
            <a:headEnd/>
            <a:tailEnd/>
          </a:ln>
        </p:spPr>
      </p:pic>
      <p:pic>
        <p:nvPicPr>
          <p:cNvPr id="11" name="Рисунок 8" descr="собранный наполовину кубик.gif"/>
          <p:cNvPicPr>
            <a:picLocks noChangeAspect="1"/>
          </p:cNvPicPr>
          <p:nvPr/>
        </p:nvPicPr>
        <p:blipFill>
          <a:blip r:embed="rId8" cstate="print"/>
          <a:srcRect/>
          <a:stretch>
            <a:fillRect/>
          </a:stretch>
        </p:blipFill>
        <p:spPr bwMode="auto">
          <a:xfrm>
            <a:off x="8316913" y="5229225"/>
            <a:ext cx="682625" cy="711200"/>
          </a:xfrm>
          <a:prstGeom prst="rect">
            <a:avLst/>
          </a:prstGeom>
          <a:noFill/>
          <a:ln w="9525">
            <a:noFill/>
            <a:miter lim="800000"/>
            <a:headEnd/>
            <a:tailEnd/>
          </a:ln>
        </p:spPr>
      </p:pic>
      <p:pic>
        <p:nvPicPr>
          <p:cNvPr id="12" name="Рисунок 9" descr="кубик СМАО.gif"/>
          <p:cNvPicPr>
            <a:picLocks noChangeAspect="1"/>
          </p:cNvPicPr>
          <p:nvPr/>
        </p:nvPicPr>
        <p:blipFill>
          <a:blip r:embed="rId9"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2492990"/>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31</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В период с 01.01.2005 по 31.12.2016 рыночные ставки аренды выросли на 123% и с 01.01.2010 по 31.12.2016 на 37%, какой была рыночная ставка аренды 01.01.2010, если 01.01.2005 она составляла 500 рублей. Результат округлить до целого.</a:t>
            </a:r>
          </a:p>
          <a:p>
            <a:pPr lvl="0" algn="just"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1) 430.</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2) 1115.</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3) 685.</a:t>
            </a:r>
          </a:p>
          <a:p>
            <a:pPr algn="just" eaLnBrk="0" hangingPunct="0"/>
            <a:r>
              <a:rPr lang="ru-RU" sz="1200" dirty="0" smtClean="0">
                <a:solidFill>
                  <a:srgbClr val="063888"/>
                </a:solidFill>
                <a:latin typeface="Cambria" pitchFamily="18" charset="0"/>
                <a:ea typeface="Times New Roman" pitchFamily="18" charset="0"/>
                <a:cs typeface="Times New Roman" pitchFamily="18" charset="0"/>
              </a:rPr>
              <a:t>4) 685.</a:t>
            </a:r>
          </a:p>
          <a:p>
            <a:pPr algn="just" eaLnBrk="0" hangingPunct="0"/>
            <a:r>
              <a:rPr lang="ru-RU" sz="1200" b="1" dirty="0" smtClean="0">
                <a:solidFill>
                  <a:srgbClr val="C00000"/>
                </a:solidFill>
                <a:latin typeface="Cambria" pitchFamily="18" charset="0"/>
                <a:ea typeface="Times New Roman" pitchFamily="18" charset="0"/>
                <a:cs typeface="Times New Roman" pitchFamily="18" charset="0"/>
              </a:rPr>
              <a:t>5) 814.</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Rectangle 1"/>
          <p:cNvSpPr>
            <a:spLocks noChangeArrowheads="1"/>
          </p:cNvSpPr>
          <p:nvPr/>
        </p:nvSpPr>
        <p:spPr bwMode="auto">
          <a:xfrm>
            <a:off x="251520" y="3919696"/>
            <a:ext cx="7200800" cy="2677656"/>
          </a:xfrm>
          <a:prstGeom prst="rect">
            <a:avLst/>
          </a:prstGeom>
          <a:noFill/>
          <a:ln w="38100">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400" b="1" i="1" dirty="0" smtClean="0">
                <a:solidFill>
                  <a:srgbClr val="C00000"/>
                </a:solidFill>
                <a:latin typeface="Cambria" pitchFamily="18" charset="0"/>
                <a:ea typeface="Times New Roman" pitchFamily="18" charset="0"/>
                <a:cs typeface="Times New Roman" pitchFamily="18" charset="0"/>
              </a:rPr>
              <a:t>Решение:</a:t>
            </a:r>
          </a:p>
          <a:p>
            <a:pPr eaLnBrk="0" hangingPunct="0"/>
            <a:endParaRPr lang="ru-RU" sz="1400" b="1" i="1" dirty="0" smtClean="0">
              <a:solidFill>
                <a:srgbClr val="C00000"/>
              </a:solidFill>
              <a:latin typeface="Cambria" pitchFamily="18" charset="0"/>
              <a:ea typeface="Times New Roman" pitchFamily="18" charset="0"/>
              <a:cs typeface="Times New Roman" pitchFamily="18" charset="0"/>
            </a:endParaRPr>
          </a:p>
          <a:p>
            <a:pPr eaLnBrk="0" hangingPunct="0"/>
            <a:r>
              <a:rPr lang="ru-RU" sz="1400" dirty="0" smtClean="0">
                <a:solidFill>
                  <a:srgbClr val="063888"/>
                </a:solidFill>
                <a:latin typeface="Cambria" pitchFamily="18" charset="0"/>
                <a:ea typeface="Times New Roman" pitchFamily="18" charset="0"/>
                <a:cs typeface="Times New Roman" pitchFamily="18" charset="0"/>
              </a:rPr>
              <a:t>Цена </a:t>
            </a:r>
            <a:r>
              <a:rPr lang="ru-RU" sz="1400" baseline="-25000" dirty="0" smtClean="0">
                <a:solidFill>
                  <a:srgbClr val="063888"/>
                </a:solidFill>
                <a:latin typeface="Cambria" pitchFamily="18" charset="0"/>
                <a:ea typeface="Times New Roman" pitchFamily="18" charset="0"/>
                <a:cs typeface="Times New Roman" pitchFamily="18" charset="0"/>
              </a:rPr>
              <a:t>2016 </a:t>
            </a:r>
            <a:r>
              <a:rPr lang="ru-RU" sz="1400" dirty="0" smtClean="0">
                <a:solidFill>
                  <a:srgbClr val="063888"/>
                </a:solidFill>
                <a:latin typeface="Cambria" pitchFamily="18" charset="0"/>
                <a:ea typeface="Times New Roman" pitchFamily="18" charset="0"/>
                <a:cs typeface="Times New Roman" pitchFamily="18" charset="0"/>
              </a:rPr>
              <a:t> - Цена </a:t>
            </a:r>
            <a:r>
              <a:rPr lang="ru-RU" sz="1400" baseline="-25000" dirty="0" smtClean="0">
                <a:solidFill>
                  <a:srgbClr val="063888"/>
                </a:solidFill>
                <a:latin typeface="Cambria" pitchFamily="18" charset="0"/>
                <a:ea typeface="Times New Roman" pitchFamily="18" charset="0"/>
                <a:cs typeface="Times New Roman" pitchFamily="18" charset="0"/>
              </a:rPr>
              <a:t>2005 </a:t>
            </a:r>
            <a:r>
              <a:rPr lang="ru-RU" sz="1400" dirty="0" smtClean="0">
                <a:solidFill>
                  <a:srgbClr val="063888"/>
                </a:solidFill>
                <a:latin typeface="Cambria" pitchFamily="18" charset="0"/>
                <a:ea typeface="Times New Roman" pitchFamily="18" charset="0"/>
                <a:cs typeface="Times New Roman" pitchFamily="18" charset="0"/>
              </a:rPr>
              <a:t>= 123% * Цена </a:t>
            </a:r>
            <a:r>
              <a:rPr lang="ru-RU" sz="1400" baseline="-25000" dirty="0" smtClean="0">
                <a:solidFill>
                  <a:srgbClr val="063888"/>
                </a:solidFill>
                <a:latin typeface="Cambria" pitchFamily="18" charset="0"/>
                <a:ea typeface="Times New Roman" pitchFamily="18" charset="0"/>
                <a:cs typeface="Times New Roman" pitchFamily="18" charset="0"/>
              </a:rPr>
              <a:t>2005 </a:t>
            </a:r>
            <a:endParaRPr lang="ru-RU" sz="1400" dirty="0" smtClean="0">
              <a:solidFill>
                <a:srgbClr val="063888"/>
              </a:solidFill>
              <a:latin typeface="Cambria" pitchFamily="18" charset="0"/>
              <a:ea typeface="Times New Roman" pitchFamily="18" charset="0"/>
              <a:cs typeface="Times New Roman" pitchFamily="18" charset="0"/>
            </a:endParaRPr>
          </a:p>
          <a:p>
            <a:pPr eaLnBrk="0" hangingPunct="0"/>
            <a:r>
              <a:rPr lang="ru-RU" sz="1400" dirty="0" smtClean="0">
                <a:solidFill>
                  <a:srgbClr val="063888"/>
                </a:solidFill>
                <a:latin typeface="Cambria" pitchFamily="18" charset="0"/>
                <a:ea typeface="Times New Roman" pitchFamily="18" charset="0"/>
                <a:cs typeface="Times New Roman" pitchFamily="18" charset="0"/>
              </a:rPr>
              <a:t>Цена </a:t>
            </a:r>
            <a:r>
              <a:rPr lang="ru-RU" sz="1400" baseline="-25000" dirty="0" smtClean="0">
                <a:solidFill>
                  <a:srgbClr val="063888"/>
                </a:solidFill>
                <a:latin typeface="Cambria" pitchFamily="18" charset="0"/>
                <a:ea typeface="Times New Roman" pitchFamily="18" charset="0"/>
                <a:cs typeface="Times New Roman" pitchFamily="18" charset="0"/>
              </a:rPr>
              <a:t>2016 </a:t>
            </a:r>
            <a:r>
              <a:rPr lang="ru-RU" sz="1400" dirty="0" smtClean="0">
                <a:solidFill>
                  <a:srgbClr val="063888"/>
                </a:solidFill>
                <a:latin typeface="Cambria" pitchFamily="18" charset="0"/>
                <a:ea typeface="Times New Roman" pitchFamily="18" charset="0"/>
                <a:cs typeface="Times New Roman" pitchFamily="18" charset="0"/>
              </a:rPr>
              <a:t> = Цена </a:t>
            </a:r>
            <a:r>
              <a:rPr lang="ru-RU" sz="1400" baseline="-25000" dirty="0" smtClean="0">
                <a:solidFill>
                  <a:srgbClr val="063888"/>
                </a:solidFill>
                <a:latin typeface="Cambria" pitchFamily="18" charset="0"/>
                <a:ea typeface="Times New Roman" pitchFamily="18" charset="0"/>
                <a:cs typeface="Times New Roman" pitchFamily="18" charset="0"/>
              </a:rPr>
              <a:t>2005 </a:t>
            </a:r>
            <a:r>
              <a:rPr lang="ru-RU" sz="1400" dirty="0" smtClean="0">
                <a:solidFill>
                  <a:srgbClr val="063888"/>
                </a:solidFill>
                <a:latin typeface="Cambria" pitchFamily="18" charset="0"/>
                <a:ea typeface="Times New Roman" pitchFamily="18" charset="0"/>
                <a:cs typeface="Times New Roman" pitchFamily="18" charset="0"/>
              </a:rPr>
              <a:t>+ 123% * Цена </a:t>
            </a:r>
            <a:r>
              <a:rPr lang="ru-RU" sz="1400" baseline="-25000" dirty="0" smtClean="0">
                <a:solidFill>
                  <a:srgbClr val="063888"/>
                </a:solidFill>
                <a:latin typeface="Cambria" pitchFamily="18" charset="0"/>
                <a:ea typeface="Times New Roman" pitchFamily="18" charset="0"/>
                <a:cs typeface="Times New Roman" pitchFamily="18" charset="0"/>
              </a:rPr>
              <a:t>2005 </a:t>
            </a:r>
            <a:r>
              <a:rPr lang="ru-RU" sz="1400" dirty="0" smtClean="0">
                <a:solidFill>
                  <a:srgbClr val="063888"/>
                </a:solidFill>
                <a:latin typeface="Cambria" pitchFamily="18" charset="0"/>
                <a:ea typeface="Times New Roman" pitchFamily="18" charset="0"/>
                <a:cs typeface="Times New Roman" pitchFamily="18" charset="0"/>
              </a:rPr>
              <a:t>= Цена </a:t>
            </a:r>
            <a:r>
              <a:rPr lang="ru-RU" sz="1400" baseline="-25000" dirty="0" smtClean="0">
                <a:solidFill>
                  <a:srgbClr val="063888"/>
                </a:solidFill>
                <a:latin typeface="Cambria" pitchFamily="18" charset="0"/>
                <a:ea typeface="Times New Roman" pitchFamily="18" charset="0"/>
                <a:cs typeface="Times New Roman" pitchFamily="18" charset="0"/>
              </a:rPr>
              <a:t>2005 </a:t>
            </a:r>
            <a:r>
              <a:rPr lang="ru-RU" sz="1400" dirty="0" smtClean="0">
                <a:solidFill>
                  <a:srgbClr val="063888"/>
                </a:solidFill>
                <a:latin typeface="Cambria" pitchFamily="18" charset="0"/>
                <a:ea typeface="Times New Roman" pitchFamily="18" charset="0"/>
                <a:cs typeface="Times New Roman" pitchFamily="18" charset="0"/>
              </a:rPr>
              <a:t>( 1 + 123%)</a:t>
            </a:r>
          </a:p>
          <a:p>
            <a:pPr eaLnBrk="0" hangingPunct="0"/>
            <a:r>
              <a:rPr lang="ru-RU" sz="1400" dirty="0" smtClean="0">
                <a:solidFill>
                  <a:srgbClr val="063888"/>
                </a:solidFill>
                <a:latin typeface="Cambria" pitchFamily="18" charset="0"/>
                <a:ea typeface="Times New Roman" pitchFamily="18" charset="0"/>
                <a:cs typeface="Times New Roman" pitchFamily="18" charset="0"/>
              </a:rPr>
              <a:t>Цена </a:t>
            </a:r>
            <a:r>
              <a:rPr lang="ru-RU" sz="1400" baseline="-25000" dirty="0" smtClean="0">
                <a:solidFill>
                  <a:srgbClr val="063888"/>
                </a:solidFill>
                <a:latin typeface="Cambria" pitchFamily="18" charset="0"/>
                <a:ea typeface="Times New Roman" pitchFamily="18" charset="0"/>
                <a:cs typeface="Times New Roman" pitchFamily="18" charset="0"/>
              </a:rPr>
              <a:t>2016 </a:t>
            </a:r>
            <a:r>
              <a:rPr lang="ru-RU" sz="1400" dirty="0" smtClean="0">
                <a:solidFill>
                  <a:srgbClr val="063888"/>
                </a:solidFill>
                <a:latin typeface="Cambria" pitchFamily="18" charset="0"/>
                <a:ea typeface="Times New Roman" pitchFamily="18" charset="0"/>
                <a:cs typeface="Times New Roman" pitchFamily="18" charset="0"/>
              </a:rPr>
              <a:t> / Цена </a:t>
            </a:r>
            <a:r>
              <a:rPr lang="ru-RU" sz="1400" baseline="-25000" dirty="0" smtClean="0">
                <a:solidFill>
                  <a:srgbClr val="063888"/>
                </a:solidFill>
                <a:latin typeface="Cambria" pitchFamily="18" charset="0"/>
                <a:ea typeface="Times New Roman" pitchFamily="18" charset="0"/>
                <a:cs typeface="Times New Roman" pitchFamily="18" charset="0"/>
              </a:rPr>
              <a:t>2005 </a:t>
            </a:r>
            <a:r>
              <a:rPr lang="ru-RU" sz="1400" dirty="0" smtClean="0">
                <a:solidFill>
                  <a:srgbClr val="063888"/>
                </a:solidFill>
                <a:latin typeface="Cambria" pitchFamily="18" charset="0"/>
                <a:ea typeface="Times New Roman" pitchFamily="18" charset="0"/>
                <a:cs typeface="Times New Roman" pitchFamily="18" charset="0"/>
              </a:rPr>
              <a:t>= ( 1 + 123%) = 223%</a:t>
            </a:r>
          </a:p>
          <a:p>
            <a:pPr eaLnBrk="0" hangingPunct="0"/>
            <a:endParaRPr lang="ru-RU" sz="1400" dirty="0" smtClean="0">
              <a:solidFill>
                <a:srgbClr val="063888"/>
              </a:solidFill>
              <a:latin typeface="Cambria" pitchFamily="18" charset="0"/>
              <a:ea typeface="Times New Roman" pitchFamily="18" charset="0"/>
              <a:cs typeface="Times New Roman" pitchFamily="18" charset="0"/>
            </a:endParaRPr>
          </a:p>
          <a:p>
            <a:pPr eaLnBrk="0" hangingPunct="0"/>
            <a:r>
              <a:rPr lang="ru-RU" sz="1400" dirty="0" smtClean="0">
                <a:solidFill>
                  <a:srgbClr val="063888"/>
                </a:solidFill>
                <a:latin typeface="Cambria" pitchFamily="18" charset="0"/>
                <a:ea typeface="Times New Roman" pitchFamily="18" charset="0"/>
                <a:cs typeface="Times New Roman" pitchFamily="18" charset="0"/>
              </a:rPr>
              <a:t>Цена </a:t>
            </a:r>
            <a:r>
              <a:rPr lang="ru-RU" sz="1400" baseline="-25000" dirty="0" smtClean="0">
                <a:solidFill>
                  <a:srgbClr val="063888"/>
                </a:solidFill>
                <a:latin typeface="Cambria" pitchFamily="18" charset="0"/>
                <a:ea typeface="Times New Roman" pitchFamily="18" charset="0"/>
                <a:cs typeface="Times New Roman" pitchFamily="18" charset="0"/>
              </a:rPr>
              <a:t>2016 </a:t>
            </a:r>
            <a:r>
              <a:rPr lang="ru-RU" sz="1400" dirty="0" smtClean="0">
                <a:solidFill>
                  <a:srgbClr val="063888"/>
                </a:solidFill>
                <a:latin typeface="Cambria" pitchFamily="18" charset="0"/>
                <a:ea typeface="Times New Roman" pitchFamily="18" charset="0"/>
                <a:cs typeface="Times New Roman" pitchFamily="18" charset="0"/>
              </a:rPr>
              <a:t> - Цена </a:t>
            </a:r>
            <a:r>
              <a:rPr lang="ru-RU" sz="1400" baseline="-25000" dirty="0" smtClean="0">
                <a:solidFill>
                  <a:srgbClr val="063888"/>
                </a:solidFill>
                <a:latin typeface="Cambria" pitchFamily="18" charset="0"/>
                <a:ea typeface="Times New Roman" pitchFamily="18" charset="0"/>
                <a:cs typeface="Times New Roman" pitchFamily="18" charset="0"/>
              </a:rPr>
              <a:t>2010 </a:t>
            </a:r>
            <a:r>
              <a:rPr lang="ru-RU" sz="1400" dirty="0" smtClean="0">
                <a:solidFill>
                  <a:srgbClr val="063888"/>
                </a:solidFill>
                <a:latin typeface="Cambria" pitchFamily="18" charset="0"/>
                <a:ea typeface="Times New Roman" pitchFamily="18" charset="0"/>
                <a:cs typeface="Times New Roman" pitchFamily="18" charset="0"/>
              </a:rPr>
              <a:t>= 37% * Цена </a:t>
            </a:r>
            <a:r>
              <a:rPr lang="ru-RU" sz="1400" baseline="-25000" dirty="0" smtClean="0">
                <a:solidFill>
                  <a:srgbClr val="063888"/>
                </a:solidFill>
                <a:latin typeface="Cambria" pitchFamily="18" charset="0"/>
                <a:ea typeface="Times New Roman" pitchFamily="18" charset="0"/>
                <a:cs typeface="Times New Roman" pitchFamily="18" charset="0"/>
              </a:rPr>
              <a:t>2010 </a:t>
            </a:r>
            <a:endParaRPr lang="ru-RU" sz="1400" dirty="0" smtClean="0">
              <a:solidFill>
                <a:srgbClr val="063888"/>
              </a:solidFill>
              <a:latin typeface="Cambria" pitchFamily="18" charset="0"/>
              <a:ea typeface="Times New Roman" pitchFamily="18" charset="0"/>
              <a:cs typeface="Times New Roman" pitchFamily="18" charset="0"/>
            </a:endParaRPr>
          </a:p>
          <a:p>
            <a:pPr eaLnBrk="0" hangingPunct="0"/>
            <a:r>
              <a:rPr lang="ru-RU" sz="1400" dirty="0" smtClean="0">
                <a:solidFill>
                  <a:srgbClr val="063888"/>
                </a:solidFill>
                <a:latin typeface="Cambria" pitchFamily="18" charset="0"/>
                <a:ea typeface="Times New Roman" pitchFamily="18" charset="0"/>
                <a:cs typeface="Times New Roman" pitchFamily="18" charset="0"/>
              </a:rPr>
              <a:t>Цена </a:t>
            </a:r>
            <a:r>
              <a:rPr lang="ru-RU" sz="1400" baseline="-25000" dirty="0" smtClean="0">
                <a:solidFill>
                  <a:srgbClr val="063888"/>
                </a:solidFill>
                <a:latin typeface="Cambria" pitchFamily="18" charset="0"/>
                <a:ea typeface="Times New Roman" pitchFamily="18" charset="0"/>
                <a:cs typeface="Times New Roman" pitchFamily="18" charset="0"/>
              </a:rPr>
              <a:t>2016 </a:t>
            </a:r>
            <a:r>
              <a:rPr lang="ru-RU" sz="1400" dirty="0" smtClean="0">
                <a:solidFill>
                  <a:srgbClr val="063888"/>
                </a:solidFill>
                <a:latin typeface="Cambria" pitchFamily="18" charset="0"/>
                <a:ea typeface="Times New Roman" pitchFamily="18" charset="0"/>
                <a:cs typeface="Times New Roman" pitchFamily="18" charset="0"/>
              </a:rPr>
              <a:t> / Цена </a:t>
            </a:r>
            <a:r>
              <a:rPr lang="ru-RU" sz="1400" baseline="-25000" dirty="0" smtClean="0">
                <a:solidFill>
                  <a:srgbClr val="063888"/>
                </a:solidFill>
                <a:latin typeface="Cambria" pitchFamily="18" charset="0"/>
                <a:ea typeface="Times New Roman" pitchFamily="18" charset="0"/>
                <a:cs typeface="Times New Roman" pitchFamily="18" charset="0"/>
              </a:rPr>
              <a:t>2010 </a:t>
            </a:r>
            <a:r>
              <a:rPr lang="ru-RU" sz="1400" dirty="0" smtClean="0">
                <a:solidFill>
                  <a:srgbClr val="063888"/>
                </a:solidFill>
                <a:latin typeface="Cambria" pitchFamily="18" charset="0"/>
                <a:ea typeface="Times New Roman" pitchFamily="18" charset="0"/>
                <a:cs typeface="Times New Roman" pitchFamily="18" charset="0"/>
              </a:rPr>
              <a:t>= ( 1 + 37%) = 137%</a:t>
            </a:r>
          </a:p>
          <a:p>
            <a:pPr eaLnBrk="0" hangingPunct="0"/>
            <a:endParaRPr lang="ru-RU" sz="1400" dirty="0" smtClean="0">
              <a:solidFill>
                <a:srgbClr val="063888"/>
              </a:solidFill>
              <a:latin typeface="Cambria" pitchFamily="18" charset="0"/>
              <a:ea typeface="Times New Roman" pitchFamily="18" charset="0"/>
              <a:cs typeface="Times New Roman" pitchFamily="18" charset="0"/>
            </a:endParaRPr>
          </a:p>
          <a:p>
            <a:pPr eaLnBrk="0" hangingPunct="0"/>
            <a:r>
              <a:rPr lang="ru-RU" sz="1400" dirty="0" smtClean="0">
                <a:solidFill>
                  <a:srgbClr val="063888"/>
                </a:solidFill>
                <a:latin typeface="Cambria" pitchFamily="18" charset="0"/>
                <a:ea typeface="Times New Roman" pitchFamily="18" charset="0"/>
                <a:cs typeface="Times New Roman" pitchFamily="18" charset="0"/>
              </a:rPr>
              <a:t>Цена </a:t>
            </a:r>
            <a:r>
              <a:rPr lang="ru-RU" sz="1400" baseline="-25000" dirty="0" smtClean="0">
                <a:solidFill>
                  <a:srgbClr val="063888"/>
                </a:solidFill>
                <a:latin typeface="Cambria" pitchFamily="18" charset="0"/>
                <a:ea typeface="Times New Roman" pitchFamily="18" charset="0"/>
                <a:cs typeface="Times New Roman" pitchFamily="18" charset="0"/>
              </a:rPr>
              <a:t>2010 </a:t>
            </a:r>
            <a:r>
              <a:rPr lang="ru-RU" sz="1400" dirty="0" smtClean="0">
                <a:solidFill>
                  <a:srgbClr val="063888"/>
                </a:solidFill>
                <a:latin typeface="Cambria" pitchFamily="18" charset="0"/>
                <a:ea typeface="Times New Roman" pitchFamily="18" charset="0"/>
                <a:cs typeface="Times New Roman" pitchFamily="18" charset="0"/>
              </a:rPr>
              <a:t> / Цена </a:t>
            </a:r>
            <a:r>
              <a:rPr lang="ru-RU" sz="1400" baseline="-25000" dirty="0" smtClean="0">
                <a:solidFill>
                  <a:srgbClr val="063888"/>
                </a:solidFill>
                <a:latin typeface="Cambria" pitchFamily="18" charset="0"/>
                <a:ea typeface="Times New Roman" pitchFamily="18" charset="0"/>
                <a:cs typeface="Times New Roman" pitchFamily="18" charset="0"/>
              </a:rPr>
              <a:t>2005 </a:t>
            </a:r>
            <a:r>
              <a:rPr lang="ru-RU" sz="1400" dirty="0" smtClean="0">
                <a:solidFill>
                  <a:srgbClr val="063888"/>
                </a:solidFill>
                <a:latin typeface="Cambria" pitchFamily="18" charset="0"/>
                <a:ea typeface="Times New Roman" pitchFamily="18" charset="0"/>
                <a:cs typeface="Times New Roman" pitchFamily="18" charset="0"/>
              </a:rPr>
              <a:t>= (Цена </a:t>
            </a:r>
            <a:r>
              <a:rPr lang="ru-RU" sz="1400" baseline="-25000" dirty="0" smtClean="0">
                <a:solidFill>
                  <a:srgbClr val="063888"/>
                </a:solidFill>
                <a:latin typeface="Cambria" pitchFamily="18" charset="0"/>
                <a:ea typeface="Times New Roman" pitchFamily="18" charset="0"/>
                <a:cs typeface="Times New Roman" pitchFamily="18" charset="0"/>
              </a:rPr>
              <a:t>2016 </a:t>
            </a:r>
            <a:r>
              <a:rPr lang="ru-RU" sz="1400" dirty="0" smtClean="0">
                <a:solidFill>
                  <a:srgbClr val="063888"/>
                </a:solidFill>
                <a:latin typeface="Cambria" pitchFamily="18" charset="0"/>
                <a:ea typeface="Times New Roman" pitchFamily="18" charset="0"/>
                <a:cs typeface="Times New Roman" pitchFamily="18" charset="0"/>
              </a:rPr>
              <a:t>/ 137%)  / (Цена </a:t>
            </a:r>
            <a:r>
              <a:rPr lang="ru-RU" sz="1400" baseline="-25000" dirty="0" smtClean="0">
                <a:solidFill>
                  <a:srgbClr val="063888"/>
                </a:solidFill>
                <a:latin typeface="Cambria" pitchFamily="18" charset="0"/>
                <a:ea typeface="Times New Roman" pitchFamily="18" charset="0"/>
                <a:cs typeface="Times New Roman" pitchFamily="18" charset="0"/>
              </a:rPr>
              <a:t>2016 </a:t>
            </a:r>
            <a:r>
              <a:rPr lang="ru-RU" sz="1400" dirty="0" smtClean="0">
                <a:solidFill>
                  <a:srgbClr val="063888"/>
                </a:solidFill>
                <a:latin typeface="Cambria" pitchFamily="18" charset="0"/>
                <a:ea typeface="Times New Roman" pitchFamily="18" charset="0"/>
                <a:cs typeface="Times New Roman" pitchFamily="18" charset="0"/>
              </a:rPr>
              <a:t>/ 223%) = 223 % / 137% = 163%</a:t>
            </a:r>
          </a:p>
          <a:p>
            <a:pPr eaLnBrk="0" hangingPunct="0"/>
            <a:r>
              <a:rPr lang="ru-RU" sz="1400" dirty="0" smtClean="0">
                <a:solidFill>
                  <a:srgbClr val="063888"/>
                </a:solidFill>
                <a:latin typeface="Cambria" pitchFamily="18" charset="0"/>
                <a:ea typeface="Times New Roman" pitchFamily="18" charset="0"/>
                <a:cs typeface="Times New Roman" pitchFamily="18" charset="0"/>
              </a:rPr>
              <a:t>Цена </a:t>
            </a:r>
            <a:r>
              <a:rPr lang="ru-RU" sz="1400" baseline="-25000" dirty="0" smtClean="0">
                <a:solidFill>
                  <a:srgbClr val="063888"/>
                </a:solidFill>
                <a:latin typeface="Cambria" pitchFamily="18" charset="0"/>
                <a:ea typeface="Times New Roman" pitchFamily="18" charset="0"/>
                <a:cs typeface="Times New Roman" pitchFamily="18" charset="0"/>
              </a:rPr>
              <a:t>2010</a:t>
            </a:r>
            <a:r>
              <a:rPr lang="ru-RU" sz="1400" dirty="0" smtClean="0">
                <a:solidFill>
                  <a:srgbClr val="063888"/>
                </a:solidFill>
                <a:latin typeface="Cambria" pitchFamily="18" charset="0"/>
                <a:ea typeface="Times New Roman" pitchFamily="18" charset="0"/>
                <a:cs typeface="Times New Roman" pitchFamily="18" charset="0"/>
              </a:rPr>
              <a:t> = 500 * 163% = 813,87 или </a:t>
            </a:r>
            <a:r>
              <a:rPr lang="ru-RU" sz="1400" b="1" dirty="0" smtClean="0">
                <a:solidFill>
                  <a:srgbClr val="063888"/>
                </a:solidFill>
                <a:latin typeface="Cambria" pitchFamily="18" charset="0"/>
                <a:ea typeface="Times New Roman" pitchFamily="18" charset="0"/>
                <a:cs typeface="Times New Roman" pitchFamily="18" charset="0"/>
              </a:rPr>
              <a:t>814</a:t>
            </a:r>
            <a:r>
              <a:rPr lang="ru-RU" sz="1400" dirty="0" smtClean="0">
                <a:solidFill>
                  <a:srgbClr val="063888"/>
                </a:solidFill>
                <a:latin typeface="Cambria" pitchFamily="18" charset="0"/>
                <a:ea typeface="Times New Roman" pitchFamily="18" charset="0"/>
                <a:cs typeface="Times New Roman" pitchFamily="18" charset="0"/>
              </a:rPr>
              <a:t> (округленно)</a:t>
            </a:r>
          </a:p>
          <a:p>
            <a:pPr eaLnBrk="0" hangingPunct="0"/>
            <a:endParaRPr lang="ru-RU" sz="1400" dirty="0" smtClean="0">
              <a:solidFill>
                <a:srgbClr val="063888"/>
              </a:solidFill>
              <a:latin typeface="Cambria" pitchFamily="18" charset="0"/>
              <a:ea typeface="Times New Roman" pitchFamily="18" charset="0"/>
              <a:cs typeface="Times New Roman" pitchFamily="18" charset="0"/>
            </a:endParaRPr>
          </a:p>
        </p:txBody>
      </p:sp>
      <p:sp>
        <p:nvSpPr>
          <p:cNvPr id="9" name="Rectangle 1"/>
          <p:cNvSpPr>
            <a:spLocks noChangeArrowheads="1"/>
          </p:cNvSpPr>
          <p:nvPr/>
        </p:nvSpPr>
        <p:spPr bwMode="auto">
          <a:xfrm>
            <a:off x="4716016" y="1268760"/>
            <a:ext cx="4248472" cy="830997"/>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Глоссарий</a:t>
            </a:r>
          </a:p>
          <a:p>
            <a:pPr algn="just" eaLnBrk="0" hangingPunct="0"/>
            <a:endParaRPr lang="ru-RU" sz="1200" i="1" u="sng"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Индекс изменения цен </a:t>
            </a:r>
            <a:r>
              <a:rPr lang="ru-RU" sz="1200" dirty="0" smtClean="0">
                <a:solidFill>
                  <a:srgbClr val="002060"/>
                </a:solidFill>
                <a:latin typeface="Cambria" pitchFamily="18" charset="0"/>
                <a:ea typeface="Times New Roman" pitchFamily="18" charset="0"/>
                <a:cs typeface="Times New Roman" pitchFamily="18" charset="0"/>
              </a:rPr>
              <a:t>- отношение цены товара(услуги) в конце периода к его цене в начале периода.</a:t>
            </a:r>
          </a:p>
        </p:txBody>
      </p:sp>
      <p:pic>
        <p:nvPicPr>
          <p:cNvPr id="8" name="Рисунок 7" descr="разобранный кубик.gif"/>
          <p:cNvPicPr>
            <a:picLocks noChangeAspect="1"/>
          </p:cNvPicPr>
          <p:nvPr/>
        </p:nvPicPr>
        <p:blipFill>
          <a:blip r:embed="rId4" cstate="print"/>
          <a:srcRect/>
          <a:stretch>
            <a:fillRect/>
          </a:stretch>
        </p:blipFill>
        <p:spPr bwMode="auto">
          <a:xfrm>
            <a:off x="8316913" y="4508500"/>
            <a:ext cx="682625" cy="698500"/>
          </a:xfrm>
          <a:prstGeom prst="rect">
            <a:avLst/>
          </a:prstGeom>
          <a:noFill/>
          <a:ln w="9525">
            <a:noFill/>
            <a:miter lim="800000"/>
            <a:headEnd/>
            <a:tailEnd/>
          </a:ln>
        </p:spPr>
      </p:pic>
      <p:pic>
        <p:nvPicPr>
          <p:cNvPr id="10" name="Рисунок 8" descr="собранный наполовину кубик.gif"/>
          <p:cNvPicPr>
            <a:picLocks noChangeAspect="1"/>
          </p:cNvPicPr>
          <p:nvPr/>
        </p:nvPicPr>
        <p:blipFill>
          <a:blip r:embed="rId5" cstate="print"/>
          <a:srcRect/>
          <a:stretch>
            <a:fillRect/>
          </a:stretch>
        </p:blipFill>
        <p:spPr bwMode="auto">
          <a:xfrm>
            <a:off x="8316913" y="5229225"/>
            <a:ext cx="682625" cy="711200"/>
          </a:xfrm>
          <a:prstGeom prst="rect">
            <a:avLst/>
          </a:prstGeom>
          <a:noFill/>
          <a:ln w="9525">
            <a:noFill/>
            <a:miter lim="800000"/>
            <a:headEnd/>
            <a:tailEnd/>
          </a:ln>
        </p:spPr>
      </p:pic>
      <p:pic>
        <p:nvPicPr>
          <p:cNvPr id="11" name="Рисунок 9" descr="кубик СМАО.gif"/>
          <p:cNvPicPr>
            <a:picLocks noChangeAspect="1"/>
          </p:cNvPicPr>
          <p:nvPr/>
        </p:nvPicPr>
        <p:blipFill>
          <a:blip r:embed="rId6"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2677656"/>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32</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Рассчитайте ставку капитализации, если объект недвижимости был продан за 1 </a:t>
            </a:r>
            <a:r>
              <a:rPr lang="ru-RU" sz="1200" dirty="0" err="1" smtClean="0">
                <a:solidFill>
                  <a:srgbClr val="063888"/>
                </a:solidFill>
                <a:latin typeface="Cambria" pitchFamily="18" charset="0"/>
                <a:ea typeface="Times New Roman" pitchFamily="18" charset="0"/>
                <a:cs typeface="Times New Roman" pitchFamily="18" charset="0"/>
              </a:rPr>
              <a:t>млн</a:t>
            </a:r>
            <a:r>
              <a:rPr lang="ru-RU" sz="1200" dirty="0" smtClean="0">
                <a:solidFill>
                  <a:srgbClr val="063888"/>
                </a:solidFill>
                <a:latin typeface="Cambria" pitchFamily="18" charset="0"/>
                <a:ea typeface="Times New Roman" pitchFamily="18" charset="0"/>
                <a:cs typeface="Times New Roman" pitchFamily="18" charset="0"/>
              </a:rPr>
              <a:t> руб., потенциальный </a:t>
            </a:r>
            <a:r>
              <a:rPr lang="ru-RU" sz="1200" dirty="0" err="1" smtClean="0">
                <a:solidFill>
                  <a:srgbClr val="063888"/>
                </a:solidFill>
                <a:latin typeface="Cambria" pitchFamily="18" charset="0"/>
                <a:ea typeface="Times New Roman" pitchFamily="18" charset="0"/>
                <a:cs typeface="Times New Roman" pitchFamily="18" charset="0"/>
              </a:rPr>
              <a:t>валовый</a:t>
            </a:r>
            <a:r>
              <a:rPr lang="ru-RU" sz="1200" dirty="0" smtClean="0">
                <a:solidFill>
                  <a:srgbClr val="063888"/>
                </a:solidFill>
                <a:latin typeface="Cambria" pitchFamily="18" charset="0"/>
                <a:ea typeface="Times New Roman" pitchFamily="18" charset="0"/>
                <a:cs typeface="Times New Roman" pitchFamily="18" charset="0"/>
              </a:rPr>
              <a:t> доход составляет 200 тыс. руб. в год, действительный </a:t>
            </a:r>
            <a:r>
              <a:rPr lang="ru-RU" sz="1200" dirty="0" err="1" smtClean="0">
                <a:solidFill>
                  <a:srgbClr val="063888"/>
                </a:solidFill>
                <a:latin typeface="Cambria" pitchFamily="18" charset="0"/>
                <a:ea typeface="Times New Roman" pitchFamily="18" charset="0"/>
                <a:cs typeface="Times New Roman" pitchFamily="18" charset="0"/>
              </a:rPr>
              <a:t>валовый</a:t>
            </a:r>
            <a:r>
              <a:rPr lang="ru-RU" sz="1200" dirty="0" smtClean="0">
                <a:solidFill>
                  <a:srgbClr val="063888"/>
                </a:solidFill>
                <a:latin typeface="Cambria" pitchFamily="18" charset="0"/>
                <a:ea typeface="Times New Roman" pitchFamily="18" charset="0"/>
                <a:cs typeface="Times New Roman" pitchFamily="18" charset="0"/>
              </a:rPr>
              <a:t> доход - 180 тыс. руб. в год, чистый операционный доход - 150 тыс. руб. в год. Результат округлить до целых процентов.</a:t>
            </a:r>
          </a:p>
          <a:p>
            <a:pPr lvl="0" algn="just"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marL="228600" indent="-228600" algn="just" eaLnBrk="0" hangingPunct="0">
              <a:buAutoNum type="arabicParenR"/>
            </a:pPr>
            <a:r>
              <a:rPr lang="ru-RU" sz="1200" b="1" dirty="0" smtClean="0">
                <a:solidFill>
                  <a:srgbClr val="C00000"/>
                </a:solidFill>
                <a:latin typeface="Cambria" pitchFamily="18" charset="0"/>
                <a:ea typeface="Times New Roman" pitchFamily="18" charset="0"/>
                <a:cs typeface="Times New Roman" pitchFamily="18" charset="0"/>
              </a:rPr>
              <a:t>15%.</a:t>
            </a:r>
          </a:p>
          <a:p>
            <a:pPr marL="228600" indent="-228600" algn="just" eaLnBrk="0" hangingPunct="0">
              <a:buAutoNum type="arabicParenR"/>
            </a:pPr>
            <a:r>
              <a:rPr lang="ru-RU" sz="1200" dirty="0" smtClean="0">
                <a:solidFill>
                  <a:srgbClr val="063888"/>
                </a:solidFill>
                <a:latin typeface="Cambria" pitchFamily="18" charset="0"/>
                <a:ea typeface="Times New Roman" pitchFamily="18" charset="0"/>
                <a:cs typeface="Times New Roman" pitchFamily="18" charset="0"/>
              </a:rPr>
              <a:t>недостаточно данных для решения.</a:t>
            </a:r>
          </a:p>
          <a:p>
            <a:pPr marL="228600" indent="-228600" algn="just" eaLnBrk="0" hangingPunct="0">
              <a:buAutoNum type="arabicParenR"/>
            </a:pPr>
            <a:r>
              <a:rPr lang="ru-RU" sz="1200" dirty="0" smtClean="0">
                <a:solidFill>
                  <a:srgbClr val="063888"/>
                </a:solidFill>
                <a:latin typeface="Cambria" pitchFamily="18" charset="0"/>
                <a:ea typeface="Times New Roman" pitchFamily="18" charset="0"/>
                <a:cs typeface="Times New Roman" pitchFamily="18" charset="0"/>
              </a:rPr>
              <a:t>18%.</a:t>
            </a:r>
          </a:p>
          <a:p>
            <a:pPr marL="228600" indent="-228600" algn="just" eaLnBrk="0" hangingPunct="0">
              <a:buAutoNum type="arabicParenR"/>
            </a:pPr>
            <a:r>
              <a:rPr lang="ru-RU" sz="1200" dirty="0" smtClean="0">
                <a:solidFill>
                  <a:srgbClr val="063888"/>
                </a:solidFill>
                <a:latin typeface="Cambria" pitchFamily="18" charset="0"/>
                <a:ea typeface="Times New Roman" pitchFamily="18" charset="0"/>
                <a:cs typeface="Times New Roman" pitchFamily="18" charset="0"/>
              </a:rPr>
              <a:t>20%.</a:t>
            </a:r>
          </a:p>
          <a:p>
            <a:pPr marL="228600" indent="-228600" algn="just" eaLnBrk="0" hangingPunct="0">
              <a:buAutoNum type="arabicParenR"/>
            </a:pPr>
            <a:r>
              <a:rPr lang="ru-RU" sz="1200" dirty="0" smtClean="0">
                <a:solidFill>
                  <a:srgbClr val="063888"/>
                </a:solidFill>
                <a:latin typeface="Cambria" pitchFamily="18" charset="0"/>
                <a:ea typeface="Times New Roman" pitchFamily="18" charset="0"/>
                <a:cs typeface="Times New Roman" pitchFamily="18" charset="0"/>
              </a:rPr>
              <a:t> 5%.</a:t>
            </a:r>
            <a:endParaRPr lang="ru-RU" sz="1200" b="1" dirty="0" smtClean="0">
              <a:solidFill>
                <a:srgbClr val="C00000"/>
              </a:solidFill>
              <a:latin typeface="Cambria" pitchFamily="18" charset="0"/>
              <a:ea typeface="Times New Roman" pitchFamily="18" charset="0"/>
              <a:cs typeface="Times New Roman" pitchFamily="18" charset="0"/>
            </a:endParaRP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Rectangle 1"/>
          <p:cNvSpPr>
            <a:spLocks noChangeArrowheads="1"/>
          </p:cNvSpPr>
          <p:nvPr/>
        </p:nvSpPr>
        <p:spPr bwMode="auto">
          <a:xfrm>
            <a:off x="251520" y="4725144"/>
            <a:ext cx="7200800" cy="954107"/>
          </a:xfrm>
          <a:prstGeom prst="rect">
            <a:avLst/>
          </a:prstGeom>
          <a:noFill/>
          <a:ln w="38100">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400" b="1" i="1" dirty="0" smtClean="0">
                <a:solidFill>
                  <a:srgbClr val="C00000"/>
                </a:solidFill>
                <a:latin typeface="Cambria" pitchFamily="18" charset="0"/>
                <a:ea typeface="Times New Roman" pitchFamily="18" charset="0"/>
                <a:cs typeface="Times New Roman" pitchFamily="18" charset="0"/>
              </a:rPr>
              <a:t>Решение:</a:t>
            </a:r>
          </a:p>
          <a:p>
            <a:pPr eaLnBrk="0" hangingPunct="0"/>
            <a:endParaRPr lang="ru-RU" sz="1400" b="1" i="1" dirty="0" smtClean="0">
              <a:solidFill>
                <a:srgbClr val="C00000"/>
              </a:solidFill>
              <a:latin typeface="Cambria" pitchFamily="18" charset="0"/>
              <a:ea typeface="Times New Roman" pitchFamily="18" charset="0"/>
              <a:cs typeface="Times New Roman" pitchFamily="18" charset="0"/>
            </a:endParaRPr>
          </a:p>
          <a:p>
            <a:pPr eaLnBrk="0" hangingPunct="0"/>
            <a:r>
              <a:rPr lang="ru-RU" sz="1400" dirty="0" smtClean="0">
                <a:solidFill>
                  <a:srgbClr val="063888"/>
                </a:solidFill>
                <a:latin typeface="Cambria" pitchFamily="18" charset="0"/>
                <a:ea typeface="Times New Roman" pitchFamily="18" charset="0"/>
                <a:cs typeface="Times New Roman" pitchFamily="18" charset="0"/>
              </a:rPr>
              <a:t>Ставка капитализации = ЧОД / РС = 150 000 / 1 000 000 = 0,15 или </a:t>
            </a:r>
            <a:r>
              <a:rPr lang="ru-RU" sz="1400" b="1" dirty="0" smtClean="0">
                <a:solidFill>
                  <a:srgbClr val="063888"/>
                </a:solidFill>
                <a:latin typeface="Cambria" pitchFamily="18" charset="0"/>
                <a:ea typeface="Times New Roman" pitchFamily="18" charset="0"/>
                <a:cs typeface="Times New Roman" pitchFamily="18" charset="0"/>
              </a:rPr>
              <a:t>15%</a:t>
            </a:r>
            <a:r>
              <a:rPr lang="ru-RU" sz="1400" dirty="0" smtClean="0">
                <a:solidFill>
                  <a:srgbClr val="063888"/>
                </a:solidFill>
                <a:latin typeface="Cambria" pitchFamily="18" charset="0"/>
                <a:ea typeface="Times New Roman" pitchFamily="18" charset="0"/>
                <a:cs typeface="Times New Roman" pitchFamily="18" charset="0"/>
              </a:rPr>
              <a:t> </a:t>
            </a:r>
          </a:p>
          <a:p>
            <a:pPr eaLnBrk="0" hangingPunct="0"/>
            <a:endParaRPr lang="ru-RU" sz="1400" dirty="0" smtClean="0">
              <a:solidFill>
                <a:srgbClr val="063888"/>
              </a:solidFill>
              <a:latin typeface="Cambria" pitchFamily="18" charset="0"/>
              <a:ea typeface="Times New Roman" pitchFamily="18" charset="0"/>
              <a:cs typeface="Times New Roman" pitchFamily="18" charset="0"/>
            </a:endParaRPr>
          </a:p>
        </p:txBody>
      </p:sp>
      <p:sp>
        <p:nvSpPr>
          <p:cNvPr id="8" name="Rectangle 1"/>
          <p:cNvSpPr>
            <a:spLocks noChangeArrowheads="1"/>
          </p:cNvSpPr>
          <p:nvPr/>
        </p:nvSpPr>
        <p:spPr bwMode="auto">
          <a:xfrm>
            <a:off x="4716016" y="1268760"/>
            <a:ext cx="4248472" cy="3231654"/>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Оценка недвижимости (под ред. А.Г. Грязновой и </a:t>
            </a:r>
            <a:br>
              <a:rPr lang="ru-RU" sz="1200" i="1" u="sng" dirty="0" smtClean="0">
                <a:solidFill>
                  <a:srgbClr val="002060"/>
                </a:solidFill>
                <a:latin typeface="Cambria" pitchFamily="18" charset="0"/>
                <a:ea typeface="Times New Roman" pitchFamily="18" charset="0"/>
                <a:cs typeface="Times New Roman" pitchFamily="18" charset="0"/>
              </a:rPr>
            </a:br>
            <a:r>
              <a:rPr lang="ru-RU" sz="1200" i="1" u="sng" dirty="0" smtClean="0">
                <a:solidFill>
                  <a:srgbClr val="002060"/>
                </a:solidFill>
                <a:latin typeface="Cambria" pitchFamily="18" charset="0"/>
                <a:ea typeface="Times New Roman" pitchFamily="18" charset="0"/>
                <a:cs typeface="Times New Roman" pitchFamily="18" charset="0"/>
              </a:rPr>
              <a:t>М.А. Федотовой)</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Метод прямой капитализации. </a:t>
            </a:r>
            <a:r>
              <a:rPr lang="ru-RU" sz="1200" dirty="0" smtClean="0">
                <a:solidFill>
                  <a:srgbClr val="002060"/>
                </a:solidFill>
                <a:latin typeface="Cambria" pitchFamily="18" charset="0"/>
                <a:ea typeface="Times New Roman" pitchFamily="18" charset="0"/>
                <a:cs typeface="Times New Roman" pitchFamily="18" charset="0"/>
              </a:rPr>
              <a:t>Определение стоимости объектов недвижимости с использованием данного метода выполняется путем деления соответствующего рынку годового дохода от объекта на общую ставку капитализации, которая при этом определяется на основе анализа рыночных данных о соотношениях доходов и цен объектов недвижимости, аналогичных оцениваемому объекту.</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РС = чистый операционный доход (ЧОД) / ставку капитализации </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ЧОД = действительный </a:t>
            </a:r>
            <a:r>
              <a:rPr lang="ru-RU" sz="1200" dirty="0" err="1" smtClean="0">
                <a:solidFill>
                  <a:srgbClr val="002060"/>
                </a:solidFill>
                <a:latin typeface="Cambria" pitchFamily="18" charset="0"/>
                <a:ea typeface="Times New Roman" pitchFamily="18" charset="0"/>
                <a:cs typeface="Times New Roman" pitchFamily="18" charset="0"/>
              </a:rPr>
              <a:t>валовый</a:t>
            </a:r>
            <a:r>
              <a:rPr lang="ru-RU" sz="1200" dirty="0" smtClean="0">
                <a:solidFill>
                  <a:srgbClr val="002060"/>
                </a:solidFill>
                <a:latin typeface="Cambria" pitchFamily="18" charset="0"/>
                <a:ea typeface="Times New Roman" pitchFamily="18" charset="0"/>
                <a:cs typeface="Times New Roman" pitchFamily="18" charset="0"/>
              </a:rPr>
              <a:t> доход (ДВД) – операционные расходы (ОР)</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ДВД = потенциальный </a:t>
            </a:r>
            <a:r>
              <a:rPr lang="ru-RU" sz="1200" dirty="0" err="1" smtClean="0">
                <a:solidFill>
                  <a:srgbClr val="002060"/>
                </a:solidFill>
                <a:latin typeface="Cambria" pitchFamily="18" charset="0"/>
                <a:ea typeface="Times New Roman" pitchFamily="18" charset="0"/>
                <a:cs typeface="Times New Roman" pitchFamily="18" charset="0"/>
              </a:rPr>
              <a:t>валовый</a:t>
            </a:r>
            <a:r>
              <a:rPr lang="ru-RU" sz="1200" dirty="0" smtClean="0">
                <a:solidFill>
                  <a:srgbClr val="002060"/>
                </a:solidFill>
                <a:latin typeface="Cambria" pitchFamily="18" charset="0"/>
                <a:ea typeface="Times New Roman" pitchFamily="18" charset="0"/>
                <a:cs typeface="Times New Roman" pitchFamily="18" charset="0"/>
              </a:rPr>
              <a:t> доход (ПВД) – потери от недозагрузки </a:t>
            </a:r>
          </a:p>
        </p:txBody>
      </p:sp>
      <p:pic>
        <p:nvPicPr>
          <p:cNvPr id="9" name="Рисунок 7" descr="разобранный кубик.gif"/>
          <p:cNvPicPr>
            <a:picLocks noChangeAspect="1"/>
          </p:cNvPicPr>
          <p:nvPr/>
        </p:nvPicPr>
        <p:blipFill>
          <a:blip r:embed="rId4" cstate="print"/>
          <a:srcRect/>
          <a:stretch>
            <a:fillRect/>
          </a:stretch>
        </p:blipFill>
        <p:spPr bwMode="auto">
          <a:xfrm>
            <a:off x="8316913" y="4508500"/>
            <a:ext cx="682625" cy="698500"/>
          </a:xfrm>
          <a:prstGeom prst="rect">
            <a:avLst/>
          </a:prstGeom>
          <a:noFill/>
          <a:ln w="9525">
            <a:noFill/>
            <a:miter lim="800000"/>
            <a:headEnd/>
            <a:tailEnd/>
          </a:ln>
        </p:spPr>
      </p:pic>
      <p:pic>
        <p:nvPicPr>
          <p:cNvPr id="10" name="Рисунок 8" descr="собранный наполовину кубик.gif"/>
          <p:cNvPicPr>
            <a:picLocks noChangeAspect="1"/>
          </p:cNvPicPr>
          <p:nvPr/>
        </p:nvPicPr>
        <p:blipFill>
          <a:blip r:embed="rId5" cstate="print"/>
          <a:srcRect/>
          <a:stretch>
            <a:fillRect/>
          </a:stretch>
        </p:blipFill>
        <p:spPr bwMode="auto">
          <a:xfrm>
            <a:off x="8316913" y="5229225"/>
            <a:ext cx="682625" cy="711200"/>
          </a:xfrm>
          <a:prstGeom prst="rect">
            <a:avLst/>
          </a:prstGeom>
          <a:noFill/>
          <a:ln w="9525">
            <a:noFill/>
            <a:miter lim="800000"/>
            <a:headEnd/>
            <a:tailEnd/>
          </a:ln>
        </p:spPr>
      </p:pic>
      <p:pic>
        <p:nvPicPr>
          <p:cNvPr id="11" name="Рисунок 9" descr="кубик СМАО.gif"/>
          <p:cNvPicPr>
            <a:picLocks noChangeAspect="1"/>
          </p:cNvPicPr>
          <p:nvPr/>
        </p:nvPicPr>
        <p:blipFill>
          <a:blip r:embed="rId6"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8568952" cy="2492990"/>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33</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Рассчитайте скидку на </a:t>
            </a:r>
            <a:r>
              <a:rPr lang="ru-RU" sz="1200" dirty="0" err="1" smtClean="0">
                <a:solidFill>
                  <a:srgbClr val="063888"/>
                </a:solidFill>
                <a:latin typeface="Cambria" pitchFamily="18" charset="0"/>
                <a:ea typeface="Times New Roman" pitchFamily="18" charset="0"/>
                <a:cs typeface="Times New Roman" pitchFamily="18" charset="0"/>
              </a:rPr>
              <a:t>уторговывание</a:t>
            </a:r>
            <a:r>
              <a:rPr lang="ru-RU" sz="1200" dirty="0" smtClean="0">
                <a:solidFill>
                  <a:srgbClr val="063888"/>
                </a:solidFill>
                <a:latin typeface="Cambria" pitchFamily="18" charset="0"/>
                <a:ea typeface="Times New Roman" pitchFamily="18" charset="0"/>
                <a:cs typeface="Times New Roman" pitchFamily="18" charset="0"/>
              </a:rPr>
              <a:t> при совершении сделок с объектами торговой недвижимости, расположенными на первых этажах зданий, если известны величины </a:t>
            </a:r>
            <a:r>
              <a:rPr lang="ru-RU" sz="1200" dirty="0" err="1" smtClean="0">
                <a:solidFill>
                  <a:srgbClr val="063888"/>
                </a:solidFill>
                <a:latin typeface="Cambria" pitchFamily="18" charset="0"/>
                <a:ea typeface="Times New Roman" pitchFamily="18" charset="0"/>
                <a:cs typeface="Times New Roman" pitchFamily="18" charset="0"/>
              </a:rPr>
              <a:t>уторговывания</a:t>
            </a:r>
            <a:r>
              <a:rPr lang="ru-RU" sz="1200" dirty="0" smtClean="0">
                <a:solidFill>
                  <a:srgbClr val="063888"/>
                </a:solidFill>
                <a:latin typeface="Cambria" pitchFamily="18" charset="0"/>
                <a:ea typeface="Times New Roman" pitchFamily="18" charset="0"/>
                <a:cs typeface="Times New Roman" pitchFamily="18" charset="0"/>
              </a:rPr>
              <a:t> по приведенным ниже сделкам. Для расчета корректировки используйте среднее арифметическое соответствующих значений по сделкам с сопоставимыми объектами. Результат округлить до десятых долей процента.</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1. Офисное помещение на втором этаже, запрашиваемая цена 1 </a:t>
            </a:r>
            <a:r>
              <a:rPr lang="ru-RU" sz="1200" dirty="0" err="1" smtClean="0">
                <a:solidFill>
                  <a:srgbClr val="063888"/>
                </a:solidFill>
                <a:latin typeface="Cambria" pitchFamily="18" charset="0"/>
                <a:ea typeface="Times New Roman" pitchFamily="18" charset="0"/>
                <a:cs typeface="Times New Roman" pitchFamily="18" charset="0"/>
              </a:rPr>
              <a:t>млн</a:t>
            </a:r>
            <a:r>
              <a:rPr lang="ru-RU" sz="1200" dirty="0" smtClean="0">
                <a:solidFill>
                  <a:srgbClr val="063888"/>
                </a:solidFill>
                <a:latin typeface="Cambria" pitchFamily="18" charset="0"/>
                <a:ea typeface="Times New Roman" pitchFamily="18" charset="0"/>
                <a:cs typeface="Times New Roman" pitchFamily="18" charset="0"/>
              </a:rPr>
              <a:t> руб., цена продажи 930 тыс. руб.</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2. Магазин на первом этаже, запрашиваемая цена 2 </a:t>
            </a:r>
            <a:r>
              <a:rPr lang="ru-RU" sz="1200" dirty="0" err="1" smtClean="0">
                <a:solidFill>
                  <a:srgbClr val="063888"/>
                </a:solidFill>
                <a:latin typeface="Cambria" pitchFamily="18" charset="0"/>
                <a:ea typeface="Times New Roman" pitchFamily="18" charset="0"/>
                <a:cs typeface="Times New Roman" pitchFamily="18" charset="0"/>
              </a:rPr>
              <a:t>млн</a:t>
            </a:r>
            <a:r>
              <a:rPr lang="ru-RU" sz="1200" dirty="0" smtClean="0">
                <a:solidFill>
                  <a:srgbClr val="063888"/>
                </a:solidFill>
                <a:latin typeface="Cambria" pitchFamily="18" charset="0"/>
                <a:ea typeface="Times New Roman" pitchFamily="18" charset="0"/>
                <a:cs typeface="Times New Roman" pitchFamily="18" charset="0"/>
              </a:rPr>
              <a:t> руб., цена продажи 1,6 </a:t>
            </a:r>
            <a:r>
              <a:rPr lang="ru-RU" sz="1200" dirty="0" err="1" smtClean="0">
                <a:solidFill>
                  <a:srgbClr val="063888"/>
                </a:solidFill>
                <a:latin typeface="Cambria" pitchFamily="18" charset="0"/>
                <a:ea typeface="Times New Roman" pitchFamily="18" charset="0"/>
                <a:cs typeface="Times New Roman" pitchFamily="18" charset="0"/>
              </a:rPr>
              <a:t>млн</a:t>
            </a:r>
            <a:r>
              <a:rPr lang="ru-RU" sz="1200" dirty="0" smtClean="0">
                <a:solidFill>
                  <a:srgbClr val="063888"/>
                </a:solidFill>
                <a:latin typeface="Cambria" pitchFamily="18" charset="0"/>
                <a:ea typeface="Times New Roman" pitchFamily="18" charset="0"/>
                <a:cs typeface="Times New Roman" pitchFamily="18" charset="0"/>
              </a:rPr>
              <a:t> руб.</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3. Фитнес-центр районного формата, запрашиваемая цена 20 </a:t>
            </a:r>
            <a:r>
              <a:rPr lang="ru-RU" sz="1200" dirty="0" err="1" smtClean="0">
                <a:solidFill>
                  <a:srgbClr val="063888"/>
                </a:solidFill>
                <a:latin typeface="Cambria" pitchFamily="18" charset="0"/>
                <a:ea typeface="Times New Roman" pitchFamily="18" charset="0"/>
                <a:cs typeface="Times New Roman" pitchFamily="18" charset="0"/>
              </a:rPr>
              <a:t>млн</a:t>
            </a:r>
            <a:r>
              <a:rPr lang="ru-RU" sz="1200" dirty="0" smtClean="0">
                <a:solidFill>
                  <a:srgbClr val="063888"/>
                </a:solidFill>
                <a:latin typeface="Cambria" pitchFamily="18" charset="0"/>
                <a:ea typeface="Times New Roman" pitchFamily="18" charset="0"/>
                <a:cs typeface="Times New Roman" pitchFamily="18" charset="0"/>
              </a:rPr>
              <a:t> руб., цена продажи 19 </a:t>
            </a:r>
            <a:r>
              <a:rPr lang="ru-RU" sz="1200" dirty="0" err="1" smtClean="0">
                <a:solidFill>
                  <a:srgbClr val="063888"/>
                </a:solidFill>
                <a:latin typeface="Cambria" pitchFamily="18" charset="0"/>
                <a:ea typeface="Times New Roman" pitchFamily="18" charset="0"/>
                <a:cs typeface="Times New Roman" pitchFamily="18" charset="0"/>
              </a:rPr>
              <a:t>млн</a:t>
            </a:r>
            <a:r>
              <a:rPr lang="ru-RU" sz="1200" dirty="0" smtClean="0">
                <a:solidFill>
                  <a:srgbClr val="063888"/>
                </a:solidFill>
                <a:latin typeface="Cambria" pitchFamily="18" charset="0"/>
                <a:ea typeface="Times New Roman" pitchFamily="18" charset="0"/>
                <a:cs typeface="Times New Roman" pitchFamily="18" charset="0"/>
              </a:rPr>
              <a:t> руб.</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4. Торговое помещение на первом этаже, запрашиваемая цена 600 тыс. руб., цена продажи 600 тыс. руб.</a:t>
            </a: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5. Помещение под супермаркет (первый этаж), запрашиваемая цена 2 </a:t>
            </a:r>
            <a:r>
              <a:rPr lang="ru-RU" sz="1200" dirty="0" err="1" smtClean="0">
                <a:solidFill>
                  <a:srgbClr val="063888"/>
                </a:solidFill>
                <a:latin typeface="Cambria" pitchFamily="18" charset="0"/>
                <a:ea typeface="Times New Roman" pitchFamily="18" charset="0"/>
                <a:cs typeface="Times New Roman" pitchFamily="18" charset="0"/>
              </a:rPr>
              <a:t>млн</a:t>
            </a:r>
            <a:r>
              <a:rPr lang="ru-RU" sz="1200" dirty="0" smtClean="0">
                <a:solidFill>
                  <a:srgbClr val="063888"/>
                </a:solidFill>
                <a:latin typeface="Cambria" pitchFamily="18" charset="0"/>
                <a:ea typeface="Times New Roman" pitchFamily="18" charset="0"/>
                <a:cs typeface="Times New Roman" pitchFamily="18" charset="0"/>
              </a:rPr>
              <a:t> рублей, цена продажи 1,7 </a:t>
            </a:r>
            <a:r>
              <a:rPr lang="ru-RU" sz="1200" dirty="0" err="1" smtClean="0">
                <a:solidFill>
                  <a:srgbClr val="063888"/>
                </a:solidFill>
                <a:latin typeface="Cambria" pitchFamily="18" charset="0"/>
                <a:ea typeface="Times New Roman" pitchFamily="18" charset="0"/>
                <a:cs typeface="Times New Roman" pitchFamily="18" charset="0"/>
              </a:rPr>
              <a:t>млн</a:t>
            </a:r>
            <a:r>
              <a:rPr lang="ru-RU" sz="1200" dirty="0" smtClean="0">
                <a:solidFill>
                  <a:srgbClr val="063888"/>
                </a:solidFill>
                <a:latin typeface="Cambria" pitchFamily="18" charset="0"/>
                <a:ea typeface="Times New Roman" pitchFamily="18" charset="0"/>
                <a:cs typeface="Times New Roman" pitchFamily="18" charset="0"/>
              </a:rPr>
              <a:t> руб.</a:t>
            </a:r>
          </a:p>
          <a:p>
            <a:pPr lvl="0" algn="just"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marL="228600" lvl="0" indent="-228600" eaLnBrk="0" hangingPunct="0">
              <a:buAutoNum type="arabicParenR"/>
            </a:pPr>
            <a:r>
              <a:rPr lang="ru-RU" sz="1200" b="1" dirty="0" smtClean="0">
                <a:solidFill>
                  <a:srgbClr val="C00000"/>
                </a:solidFill>
                <a:latin typeface="Cambria" pitchFamily="18" charset="0"/>
                <a:ea typeface="Times New Roman" pitchFamily="18" charset="0"/>
                <a:cs typeface="Times New Roman" pitchFamily="18" charset="0"/>
              </a:rPr>
              <a:t>11,7%. 	</a:t>
            </a:r>
            <a:r>
              <a:rPr lang="ru-RU" sz="1200" dirty="0" smtClean="0">
                <a:solidFill>
                  <a:srgbClr val="063888"/>
                </a:solidFill>
                <a:latin typeface="Cambria" pitchFamily="18" charset="0"/>
                <a:ea typeface="Times New Roman" pitchFamily="18" charset="0"/>
                <a:cs typeface="Times New Roman" pitchFamily="18" charset="0"/>
              </a:rPr>
              <a:t>2) 9,4%.	3) 10,0%.	4) 0,0%.	5) 20,0%.</a:t>
            </a:r>
            <a:endParaRPr lang="ru-RU" sz="1200" b="1" dirty="0" smtClean="0">
              <a:solidFill>
                <a:srgbClr val="C00000"/>
              </a:solidFill>
              <a:latin typeface="Cambria" pitchFamily="18" charset="0"/>
              <a:ea typeface="Times New Roman" pitchFamily="18" charset="0"/>
              <a:cs typeface="Times New Roman" pitchFamily="18" charset="0"/>
            </a:endParaRP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 name="Таблица 8"/>
          <p:cNvGraphicFramePr>
            <a:graphicFrameLocks noGrp="1"/>
          </p:cNvGraphicFramePr>
          <p:nvPr/>
        </p:nvGraphicFramePr>
        <p:xfrm>
          <a:off x="251520" y="4221088"/>
          <a:ext cx="8496947" cy="2133600"/>
        </p:xfrm>
        <a:graphic>
          <a:graphicData uri="http://schemas.openxmlformats.org/drawingml/2006/table">
            <a:tbl>
              <a:tblPr firstRow="1" bandRow="1">
                <a:tableStyleId>{5C22544A-7EE6-4342-B048-85BDC9FD1C3A}</a:tableStyleId>
              </a:tblPr>
              <a:tblGrid>
                <a:gridCol w="404806"/>
                <a:gridCol w="2763546"/>
                <a:gridCol w="1065719"/>
                <a:gridCol w="1065719"/>
                <a:gridCol w="1065719"/>
                <a:gridCol w="1065719"/>
                <a:gridCol w="1065719"/>
              </a:tblGrid>
              <a:tr h="0">
                <a:tc>
                  <a:txBody>
                    <a:bodyPr/>
                    <a:lstStyle/>
                    <a:p>
                      <a:pPr algn="ctr"/>
                      <a:r>
                        <a:rPr lang="ru-RU" sz="1400" dirty="0" smtClean="0">
                          <a:latin typeface="Cambria" pitchFamily="18" charset="0"/>
                        </a:rPr>
                        <a:t>№</a:t>
                      </a:r>
                      <a:endParaRPr lang="ru-RU" sz="1400" dirty="0">
                        <a:latin typeface="Cambria" pitchFamily="18" charset="0"/>
                      </a:endParaRPr>
                    </a:p>
                  </a:txBody>
                  <a:tcPr anchor="ctr"/>
                </a:tc>
                <a:tc>
                  <a:txBody>
                    <a:bodyPr/>
                    <a:lstStyle/>
                    <a:p>
                      <a:pPr algn="ctr"/>
                      <a:r>
                        <a:rPr lang="ru-RU" sz="1400" dirty="0" smtClean="0">
                          <a:latin typeface="Cambria" pitchFamily="18" charset="0"/>
                        </a:rPr>
                        <a:t>Показатель</a:t>
                      </a:r>
                      <a:r>
                        <a:rPr lang="ru-RU" sz="1400" baseline="0" dirty="0" smtClean="0">
                          <a:latin typeface="Cambria" pitchFamily="18" charset="0"/>
                        </a:rPr>
                        <a:t> / период</a:t>
                      </a:r>
                      <a:endParaRPr lang="ru-RU" sz="1400" dirty="0">
                        <a:latin typeface="Cambria" pitchFamily="18" charset="0"/>
                      </a:endParaRPr>
                    </a:p>
                  </a:txBody>
                  <a:tcPr anchor="ctr"/>
                </a:tc>
                <a:tc>
                  <a:txBody>
                    <a:bodyPr/>
                    <a:lstStyle/>
                    <a:p>
                      <a:pPr algn="ctr"/>
                      <a:r>
                        <a:rPr lang="ru-RU" sz="1400" dirty="0" smtClean="0">
                          <a:latin typeface="Cambria" pitchFamily="18" charset="0"/>
                        </a:rPr>
                        <a:t>1</a:t>
                      </a:r>
                      <a:endParaRPr lang="ru-RU" sz="1400" dirty="0">
                        <a:latin typeface="Cambria" pitchFamily="18" charset="0"/>
                      </a:endParaRPr>
                    </a:p>
                  </a:txBody>
                  <a:tcPr anchor="ctr"/>
                </a:tc>
                <a:tc>
                  <a:txBody>
                    <a:bodyPr/>
                    <a:lstStyle/>
                    <a:p>
                      <a:pPr algn="ctr"/>
                      <a:r>
                        <a:rPr lang="ru-RU" sz="1400" dirty="0" smtClean="0">
                          <a:latin typeface="Cambria" pitchFamily="18" charset="0"/>
                        </a:rPr>
                        <a:t>2</a:t>
                      </a:r>
                      <a:endParaRPr lang="ru-RU" sz="1400" dirty="0">
                        <a:latin typeface="Cambria" pitchFamily="18" charset="0"/>
                      </a:endParaRPr>
                    </a:p>
                  </a:txBody>
                  <a:tcPr anchor="ctr"/>
                </a:tc>
                <a:tc>
                  <a:txBody>
                    <a:bodyPr/>
                    <a:lstStyle/>
                    <a:p>
                      <a:pPr algn="ctr"/>
                      <a:r>
                        <a:rPr lang="ru-RU" sz="1400" dirty="0" smtClean="0">
                          <a:latin typeface="Cambria" pitchFamily="18" charset="0"/>
                        </a:rPr>
                        <a:t>3</a:t>
                      </a:r>
                      <a:endParaRPr lang="ru-RU" sz="1400" dirty="0">
                        <a:latin typeface="Cambria" pitchFamily="18" charset="0"/>
                      </a:endParaRPr>
                    </a:p>
                  </a:txBody>
                  <a:tcPr anchor="ctr"/>
                </a:tc>
                <a:tc>
                  <a:txBody>
                    <a:bodyPr/>
                    <a:lstStyle/>
                    <a:p>
                      <a:pPr algn="ctr"/>
                      <a:r>
                        <a:rPr lang="ru-RU" sz="1400" dirty="0" smtClean="0">
                          <a:latin typeface="Cambria" pitchFamily="18" charset="0"/>
                        </a:rPr>
                        <a:t>4</a:t>
                      </a:r>
                      <a:endParaRPr lang="ru-RU" sz="1400" dirty="0">
                        <a:latin typeface="Cambria" pitchFamily="18" charset="0"/>
                      </a:endParaRPr>
                    </a:p>
                  </a:txBody>
                  <a:tcPr anchor="ctr"/>
                </a:tc>
                <a:tc>
                  <a:txBody>
                    <a:bodyPr/>
                    <a:lstStyle/>
                    <a:p>
                      <a:pPr algn="ctr"/>
                      <a:r>
                        <a:rPr lang="ru-RU" sz="1400" dirty="0" smtClean="0">
                          <a:latin typeface="Cambria" pitchFamily="18" charset="0"/>
                        </a:rPr>
                        <a:t>5</a:t>
                      </a:r>
                      <a:endParaRPr lang="ru-RU" sz="1400" dirty="0">
                        <a:latin typeface="Cambria" pitchFamily="18" charset="0"/>
                      </a:endParaRPr>
                    </a:p>
                  </a:txBody>
                  <a:tcPr anchor="ctr"/>
                </a:tc>
              </a:tr>
              <a:tr h="0">
                <a:tc>
                  <a:txBody>
                    <a:bodyPr/>
                    <a:lstStyle/>
                    <a:p>
                      <a:pPr marL="0" algn="l" defTabSz="914400" rtl="0" eaLnBrk="1" latinLnBrk="0" hangingPunct="1"/>
                      <a:r>
                        <a:rPr lang="ru-RU" sz="1400" kern="1200" dirty="0" smtClean="0">
                          <a:solidFill>
                            <a:srgbClr val="063888"/>
                          </a:solidFill>
                          <a:latin typeface="Cambria" pitchFamily="18" charset="0"/>
                          <a:ea typeface="+mn-ea"/>
                          <a:cs typeface="+mn-cs"/>
                        </a:rPr>
                        <a:t>1</a:t>
                      </a:r>
                    </a:p>
                  </a:txBody>
                  <a:tcPr anchor="ctr"/>
                </a:tc>
                <a:tc>
                  <a:txBody>
                    <a:bodyPr/>
                    <a:lstStyle/>
                    <a:p>
                      <a:pPr algn="l"/>
                      <a:r>
                        <a:rPr lang="ru-RU" sz="1400" dirty="0" smtClean="0">
                          <a:solidFill>
                            <a:srgbClr val="063888"/>
                          </a:solidFill>
                          <a:latin typeface="Cambria" pitchFamily="18" charset="0"/>
                        </a:rPr>
                        <a:t>Назначение</a:t>
                      </a:r>
                      <a:endParaRPr lang="ru-RU" sz="1400" dirty="0">
                        <a:solidFill>
                          <a:srgbClr val="063888"/>
                        </a:solidFill>
                        <a:latin typeface="Cambria" pitchFamily="18" charset="0"/>
                      </a:endParaRPr>
                    </a:p>
                  </a:txBody>
                  <a:tcPr anchor="ctr"/>
                </a:tc>
                <a:tc>
                  <a:txBody>
                    <a:bodyPr/>
                    <a:lstStyle/>
                    <a:p>
                      <a:pPr algn="ctr"/>
                      <a:r>
                        <a:rPr lang="ru-RU" sz="1400" dirty="0" smtClean="0">
                          <a:solidFill>
                            <a:srgbClr val="FF0000"/>
                          </a:solidFill>
                          <a:latin typeface="Cambria" pitchFamily="18" charset="0"/>
                        </a:rPr>
                        <a:t>Офис</a:t>
                      </a:r>
                      <a:endParaRPr lang="ru-RU" sz="1400" dirty="0">
                        <a:solidFill>
                          <a:srgbClr val="FF0000"/>
                        </a:solidFill>
                        <a:latin typeface="Cambria" pitchFamily="18" charset="0"/>
                      </a:endParaRPr>
                    </a:p>
                  </a:txBody>
                  <a:tcPr anchor="ctr"/>
                </a:tc>
                <a:tc>
                  <a:txBody>
                    <a:bodyPr/>
                    <a:lstStyle/>
                    <a:p>
                      <a:pPr algn="ctr"/>
                      <a:r>
                        <a:rPr lang="ru-RU" sz="1400" dirty="0" smtClean="0">
                          <a:solidFill>
                            <a:srgbClr val="003300"/>
                          </a:solidFill>
                          <a:latin typeface="Cambria" pitchFamily="18" charset="0"/>
                        </a:rPr>
                        <a:t>Торговое</a:t>
                      </a:r>
                      <a:endParaRPr lang="ru-RU" sz="1400" dirty="0">
                        <a:solidFill>
                          <a:srgbClr val="003300"/>
                        </a:solidFill>
                        <a:latin typeface="Cambria" pitchFamily="18" charset="0"/>
                      </a:endParaRPr>
                    </a:p>
                  </a:txBody>
                  <a:tcPr anchor="ctr"/>
                </a:tc>
                <a:tc>
                  <a:txBody>
                    <a:bodyPr/>
                    <a:lstStyle/>
                    <a:p>
                      <a:pPr algn="ctr"/>
                      <a:r>
                        <a:rPr lang="ru-RU" sz="1400" dirty="0" smtClean="0">
                          <a:solidFill>
                            <a:srgbClr val="FF0000"/>
                          </a:solidFill>
                          <a:latin typeface="Cambria" pitchFamily="18" charset="0"/>
                        </a:rPr>
                        <a:t>ФЦ</a:t>
                      </a:r>
                      <a:endParaRPr lang="ru-RU" sz="1400" dirty="0">
                        <a:solidFill>
                          <a:srgbClr val="FF0000"/>
                        </a:solidFill>
                        <a:latin typeface="Cambria" pitchFamily="18" charset="0"/>
                      </a:endParaRPr>
                    </a:p>
                  </a:txBody>
                  <a:tcPr anchor="ctr"/>
                </a:tc>
                <a:tc>
                  <a:txBody>
                    <a:bodyPr/>
                    <a:lstStyle/>
                    <a:p>
                      <a:pPr algn="ctr"/>
                      <a:r>
                        <a:rPr lang="ru-RU" sz="1400" dirty="0" smtClean="0">
                          <a:solidFill>
                            <a:srgbClr val="003300"/>
                          </a:solidFill>
                          <a:latin typeface="Cambria" pitchFamily="18" charset="0"/>
                        </a:rPr>
                        <a:t>Торговое</a:t>
                      </a:r>
                      <a:endParaRPr lang="ru-RU" sz="1400" dirty="0">
                        <a:solidFill>
                          <a:srgbClr val="003300"/>
                        </a:solidFill>
                        <a:latin typeface="Cambria" pitchFamily="18" charset="0"/>
                      </a:endParaRPr>
                    </a:p>
                  </a:txBody>
                  <a:tcPr anchor="ctr"/>
                </a:tc>
                <a:tc>
                  <a:txBody>
                    <a:bodyPr/>
                    <a:lstStyle/>
                    <a:p>
                      <a:pPr algn="ctr"/>
                      <a:r>
                        <a:rPr lang="ru-RU" sz="1400" dirty="0" smtClean="0">
                          <a:solidFill>
                            <a:srgbClr val="003300"/>
                          </a:solidFill>
                          <a:latin typeface="Cambria" pitchFamily="18" charset="0"/>
                        </a:rPr>
                        <a:t>Торговое</a:t>
                      </a:r>
                      <a:endParaRPr lang="ru-RU" sz="1400" dirty="0">
                        <a:solidFill>
                          <a:srgbClr val="003300"/>
                        </a:solidFill>
                        <a:latin typeface="Cambria" pitchFamily="18" charset="0"/>
                      </a:endParaRPr>
                    </a:p>
                  </a:txBody>
                  <a:tcPr anchor="ctr"/>
                </a:tc>
              </a:tr>
              <a:tr h="0">
                <a:tc>
                  <a:txBody>
                    <a:bodyPr/>
                    <a:lstStyle/>
                    <a:p>
                      <a:pPr marL="0" algn="l" defTabSz="914400" rtl="0" eaLnBrk="1" latinLnBrk="0" hangingPunct="1"/>
                      <a:r>
                        <a:rPr lang="ru-RU" sz="1400" kern="1200" dirty="0" smtClean="0">
                          <a:solidFill>
                            <a:srgbClr val="063888"/>
                          </a:solidFill>
                          <a:latin typeface="Cambria" pitchFamily="18" charset="0"/>
                          <a:ea typeface="+mn-ea"/>
                          <a:cs typeface="+mn-cs"/>
                        </a:rPr>
                        <a:t>2</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aseline="0" dirty="0" smtClean="0">
                          <a:solidFill>
                            <a:srgbClr val="063888"/>
                          </a:solidFill>
                          <a:latin typeface="Cambria" pitchFamily="18" charset="0"/>
                        </a:rPr>
                        <a:t>Этаж</a:t>
                      </a:r>
                      <a:endParaRPr lang="ru-RU" sz="1400" baseline="30000" dirty="0">
                        <a:solidFill>
                          <a:srgbClr val="063888"/>
                        </a:solidFill>
                        <a:latin typeface="Cambria" pitchFamily="18" charset="0"/>
                      </a:endParaRPr>
                    </a:p>
                  </a:txBody>
                  <a:tcPr anchor="ctr"/>
                </a:tc>
                <a:tc>
                  <a:txBody>
                    <a:bodyPr/>
                    <a:lstStyle/>
                    <a:p>
                      <a:pPr marL="0" algn="ctr" defTabSz="914400" rtl="0" eaLnBrk="1" fontAlgn="b" latinLnBrk="0" hangingPunct="1"/>
                      <a:r>
                        <a:rPr lang="ru-RU" sz="1400" kern="1200" dirty="0" smtClean="0">
                          <a:solidFill>
                            <a:srgbClr val="FF0000"/>
                          </a:solidFill>
                          <a:latin typeface="Cambria" pitchFamily="18" charset="0"/>
                          <a:ea typeface="+mn-ea"/>
                          <a:cs typeface="+mn-cs"/>
                        </a:rPr>
                        <a:t>2</a:t>
                      </a:r>
                    </a:p>
                  </a:txBody>
                  <a:tcPr marL="9525" marR="9525" marT="9525" marB="0" anchor="ctr"/>
                </a:tc>
                <a:tc>
                  <a:txBody>
                    <a:bodyPr/>
                    <a:lstStyle/>
                    <a:p>
                      <a:pPr marL="0" algn="ctr" defTabSz="914400" rtl="0" eaLnBrk="1" fontAlgn="b" latinLnBrk="0" hangingPunct="1"/>
                      <a:r>
                        <a:rPr lang="ru-RU" sz="1400" kern="1200" dirty="0" smtClean="0">
                          <a:solidFill>
                            <a:srgbClr val="003300"/>
                          </a:solidFill>
                          <a:latin typeface="Cambria" pitchFamily="18" charset="0"/>
                          <a:ea typeface="+mn-ea"/>
                          <a:cs typeface="+mn-cs"/>
                        </a:rPr>
                        <a:t>1</a:t>
                      </a:r>
                    </a:p>
                  </a:txBody>
                  <a:tcPr marL="9525" marR="9525" marT="9525" marB="0" anchor="ctr"/>
                </a:tc>
                <a:tc>
                  <a:txBody>
                    <a:bodyPr/>
                    <a:lstStyle/>
                    <a:p>
                      <a:pPr marL="0" algn="ctr" defTabSz="914400" rtl="0" eaLnBrk="1" fontAlgn="b" latinLnBrk="0" hangingPunct="1"/>
                      <a:r>
                        <a:rPr lang="ru-RU" sz="1400" kern="1200" dirty="0" smtClean="0">
                          <a:solidFill>
                            <a:srgbClr val="FF0000"/>
                          </a:solidFill>
                          <a:latin typeface="Cambria" pitchFamily="18" charset="0"/>
                          <a:ea typeface="+mn-ea"/>
                          <a:cs typeface="+mn-cs"/>
                        </a:rPr>
                        <a:t>-</a:t>
                      </a:r>
                    </a:p>
                  </a:txBody>
                  <a:tcPr marL="9525" marR="9525" marT="9525" marB="0" anchor="ctr"/>
                </a:tc>
                <a:tc>
                  <a:txBody>
                    <a:bodyPr/>
                    <a:lstStyle/>
                    <a:p>
                      <a:pPr marL="0" algn="ctr" defTabSz="914400" rtl="0" eaLnBrk="1" fontAlgn="b" latinLnBrk="0" hangingPunct="1"/>
                      <a:r>
                        <a:rPr lang="ru-RU" sz="1400" kern="1200" dirty="0" smtClean="0">
                          <a:solidFill>
                            <a:srgbClr val="003300"/>
                          </a:solidFill>
                          <a:latin typeface="Cambria" pitchFamily="18" charset="0"/>
                          <a:ea typeface="+mn-ea"/>
                          <a:cs typeface="+mn-cs"/>
                        </a:rPr>
                        <a:t>1</a:t>
                      </a:r>
                    </a:p>
                  </a:txBody>
                  <a:tcPr marL="9525" marR="9525" marT="9525" marB="0" anchor="ctr"/>
                </a:tc>
                <a:tc>
                  <a:txBody>
                    <a:bodyPr/>
                    <a:lstStyle/>
                    <a:p>
                      <a:pPr marL="0" algn="ctr" defTabSz="914400" rtl="0" eaLnBrk="1" fontAlgn="b" latinLnBrk="0" hangingPunct="1"/>
                      <a:r>
                        <a:rPr lang="ru-RU" sz="1400" kern="1200" dirty="0" smtClean="0">
                          <a:solidFill>
                            <a:srgbClr val="003300"/>
                          </a:solidFill>
                          <a:latin typeface="Cambria" pitchFamily="18" charset="0"/>
                          <a:ea typeface="+mn-ea"/>
                          <a:cs typeface="+mn-cs"/>
                        </a:rPr>
                        <a:t>1</a:t>
                      </a:r>
                    </a:p>
                  </a:txBody>
                  <a:tcPr marL="9525" marR="9525" marT="9525" marB="0" anchor="ctr"/>
                </a:tc>
              </a:tr>
              <a:tr h="0">
                <a:tc>
                  <a:txBody>
                    <a:bodyPr/>
                    <a:lstStyle/>
                    <a:p>
                      <a:pPr marL="0" algn="l" defTabSz="914400" rtl="0" eaLnBrk="1" latinLnBrk="0" hangingPunct="1"/>
                      <a:r>
                        <a:rPr lang="ru-RU" sz="1400" kern="1200" dirty="0" smtClean="0">
                          <a:solidFill>
                            <a:srgbClr val="063888"/>
                          </a:solidFill>
                          <a:latin typeface="Cambria" pitchFamily="18" charset="0"/>
                          <a:ea typeface="+mn-ea"/>
                          <a:cs typeface="+mn-cs"/>
                        </a:rPr>
                        <a:t>3</a:t>
                      </a:r>
                    </a:p>
                  </a:txBody>
                  <a:tcPr anchor="ctr"/>
                </a:tc>
                <a:tc>
                  <a:txBody>
                    <a:bodyPr/>
                    <a:lstStyle/>
                    <a:p>
                      <a:pPr algn="l"/>
                      <a:r>
                        <a:rPr lang="ru-RU" sz="1400" dirty="0" smtClean="0">
                          <a:solidFill>
                            <a:srgbClr val="063888"/>
                          </a:solidFill>
                          <a:latin typeface="Cambria" pitchFamily="18" charset="0"/>
                        </a:rPr>
                        <a:t>Запрашиваемая цена</a:t>
                      </a:r>
                      <a:endParaRPr lang="ru-RU" sz="1400" b="1" baseline="30000" dirty="0">
                        <a:solidFill>
                          <a:srgbClr val="063888"/>
                        </a:solidFill>
                        <a:latin typeface="Cambria" pitchFamily="18" charset="0"/>
                      </a:endParaRPr>
                    </a:p>
                  </a:txBody>
                  <a:tcPr anchor="ctr"/>
                </a:tc>
                <a:tc>
                  <a:txBody>
                    <a:bodyPr/>
                    <a:lstStyle/>
                    <a:p>
                      <a:pPr marL="0" algn="ctr" defTabSz="914400" rtl="0" eaLnBrk="1" fontAlgn="b" latinLnBrk="0" hangingPunct="1">
                        <a:lnSpc>
                          <a:spcPct val="115000"/>
                        </a:lnSpc>
                        <a:spcAft>
                          <a:spcPts val="0"/>
                        </a:spcAft>
                      </a:pPr>
                      <a:r>
                        <a:rPr lang="ru-RU" sz="1400" kern="1200" dirty="0" smtClean="0">
                          <a:solidFill>
                            <a:srgbClr val="FF0000"/>
                          </a:solidFill>
                          <a:latin typeface="Cambria" pitchFamily="18" charset="0"/>
                          <a:ea typeface="+mn-ea"/>
                          <a:cs typeface="+mn-cs"/>
                        </a:rPr>
                        <a:t>1 000 000</a:t>
                      </a:r>
                    </a:p>
                  </a:txBody>
                  <a:tcPr marL="68580" marR="68580" marT="0" marB="0" anchor="ctr"/>
                </a:tc>
                <a:tc>
                  <a:txBody>
                    <a:bodyPr/>
                    <a:lstStyle/>
                    <a:p>
                      <a:pPr marL="0" algn="ctr" defTabSz="914400" rtl="0" eaLnBrk="1" fontAlgn="b" latinLnBrk="0" hangingPunct="1">
                        <a:lnSpc>
                          <a:spcPct val="115000"/>
                        </a:lnSpc>
                        <a:spcAft>
                          <a:spcPts val="0"/>
                        </a:spcAft>
                      </a:pPr>
                      <a:r>
                        <a:rPr lang="ru-RU" sz="1400" kern="1200" dirty="0" smtClean="0">
                          <a:solidFill>
                            <a:srgbClr val="003300"/>
                          </a:solidFill>
                          <a:latin typeface="Cambria" pitchFamily="18" charset="0"/>
                          <a:ea typeface="+mn-ea"/>
                          <a:cs typeface="+mn-cs"/>
                        </a:rPr>
                        <a:t>2 000 000</a:t>
                      </a:r>
                    </a:p>
                  </a:txBody>
                  <a:tcPr marL="68580" marR="68580" marT="0" marB="0" anchor="ctr"/>
                </a:tc>
                <a:tc>
                  <a:txBody>
                    <a:bodyPr/>
                    <a:lstStyle/>
                    <a:p>
                      <a:pPr marL="0" algn="ctr" defTabSz="914400" rtl="0" eaLnBrk="1" fontAlgn="b" latinLnBrk="0" hangingPunct="1">
                        <a:lnSpc>
                          <a:spcPct val="115000"/>
                        </a:lnSpc>
                        <a:spcAft>
                          <a:spcPts val="0"/>
                        </a:spcAft>
                      </a:pPr>
                      <a:r>
                        <a:rPr lang="ru-RU" sz="1400" kern="1200" dirty="0" smtClean="0">
                          <a:solidFill>
                            <a:srgbClr val="FF0000"/>
                          </a:solidFill>
                          <a:latin typeface="Cambria" pitchFamily="18" charset="0"/>
                          <a:ea typeface="+mn-ea"/>
                          <a:cs typeface="+mn-cs"/>
                        </a:rPr>
                        <a:t>20 </a:t>
                      </a:r>
                      <a:r>
                        <a:rPr lang="ru-RU" sz="1400" kern="1200" dirty="0" err="1" smtClean="0">
                          <a:solidFill>
                            <a:srgbClr val="FF0000"/>
                          </a:solidFill>
                          <a:latin typeface="Cambria" pitchFamily="18" charset="0"/>
                          <a:ea typeface="+mn-ea"/>
                          <a:cs typeface="+mn-cs"/>
                        </a:rPr>
                        <a:t>млн</a:t>
                      </a:r>
                      <a:endParaRPr lang="ru-RU" sz="1400" kern="1200" dirty="0" smtClean="0">
                        <a:solidFill>
                          <a:srgbClr val="FF0000"/>
                        </a:solidFill>
                        <a:latin typeface="Cambria" pitchFamily="18" charset="0"/>
                        <a:ea typeface="+mn-ea"/>
                        <a:cs typeface="+mn-cs"/>
                      </a:endParaRPr>
                    </a:p>
                  </a:txBody>
                  <a:tcPr marL="68580" marR="68580" marT="0" marB="0" anchor="ctr"/>
                </a:tc>
                <a:tc>
                  <a:txBody>
                    <a:bodyPr/>
                    <a:lstStyle/>
                    <a:p>
                      <a:pPr marL="0" algn="ctr" defTabSz="914400" rtl="0" eaLnBrk="1" fontAlgn="b" latinLnBrk="0" hangingPunct="1">
                        <a:lnSpc>
                          <a:spcPct val="115000"/>
                        </a:lnSpc>
                        <a:spcAft>
                          <a:spcPts val="0"/>
                        </a:spcAft>
                      </a:pPr>
                      <a:r>
                        <a:rPr lang="ru-RU" sz="1400" kern="1200" dirty="0" smtClean="0">
                          <a:solidFill>
                            <a:srgbClr val="003300"/>
                          </a:solidFill>
                          <a:latin typeface="Cambria" pitchFamily="18" charset="0"/>
                          <a:ea typeface="+mn-ea"/>
                          <a:cs typeface="+mn-cs"/>
                        </a:rPr>
                        <a:t>600 000</a:t>
                      </a:r>
                    </a:p>
                  </a:txBody>
                  <a:tcPr marL="68580" marR="68580" marT="0" marB="0" anchor="ctr"/>
                </a:tc>
                <a:tc>
                  <a:txBody>
                    <a:bodyPr/>
                    <a:lstStyle/>
                    <a:p>
                      <a:pPr marL="0" algn="ctr" defTabSz="914400" rtl="0" eaLnBrk="1" fontAlgn="b" latinLnBrk="0" hangingPunct="1">
                        <a:lnSpc>
                          <a:spcPct val="115000"/>
                        </a:lnSpc>
                        <a:spcAft>
                          <a:spcPts val="0"/>
                        </a:spcAft>
                      </a:pPr>
                      <a:r>
                        <a:rPr lang="ru-RU" sz="1400" kern="1200" dirty="0" smtClean="0">
                          <a:solidFill>
                            <a:srgbClr val="003300"/>
                          </a:solidFill>
                          <a:latin typeface="Cambria" pitchFamily="18" charset="0"/>
                          <a:ea typeface="+mn-ea"/>
                          <a:cs typeface="+mn-cs"/>
                        </a:rPr>
                        <a:t>2 000 000</a:t>
                      </a:r>
                    </a:p>
                  </a:txBody>
                  <a:tcPr marL="68580" marR="68580" marT="0" marB="0" anchor="ctr"/>
                </a:tc>
              </a:tr>
              <a:tr h="0">
                <a:tc>
                  <a:txBody>
                    <a:bodyPr/>
                    <a:lstStyle/>
                    <a:p>
                      <a:pPr marL="0" algn="l" defTabSz="914400" rtl="0" eaLnBrk="1" latinLnBrk="0" hangingPunct="1"/>
                      <a:r>
                        <a:rPr lang="ru-RU" sz="1400" kern="1200" dirty="0" smtClean="0">
                          <a:solidFill>
                            <a:srgbClr val="063888"/>
                          </a:solidFill>
                          <a:latin typeface="Cambria" pitchFamily="18" charset="0"/>
                          <a:ea typeface="+mn-ea"/>
                          <a:cs typeface="+mn-cs"/>
                        </a:rPr>
                        <a:t>4</a:t>
                      </a:r>
                    </a:p>
                  </a:txBody>
                  <a:tcPr anchor="ctr"/>
                </a:tc>
                <a:tc>
                  <a:txBody>
                    <a:bodyPr/>
                    <a:lstStyle/>
                    <a:p>
                      <a:pPr algn="l"/>
                      <a:r>
                        <a:rPr lang="ru-RU" sz="1400" dirty="0" smtClean="0">
                          <a:solidFill>
                            <a:srgbClr val="063888"/>
                          </a:solidFill>
                          <a:latin typeface="Cambria" pitchFamily="18" charset="0"/>
                        </a:rPr>
                        <a:t>Цена продажи</a:t>
                      </a:r>
                      <a:endParaRPr lang="ru-RU" sz="1400" dirty="0">
                        <a:solidFill>
                          <a:srgbClr val="063888"/>
                        </a:solidFill>
                        <a:latin typeface="Cambria" pitchFamily="18" charset="0"/>
                      </a:endParaRPr>
                    </a:p>
                  </a:txBody>
                  <a:tcPr anchor="ctr"/>
                </a:tc>
                <a:tc>
                  <a:txBody>
                    <a:bodyPr/>
                    <a:lstStyle/>
                    <a:p>
                      <a:pPr marL="0" algn="ctr" defTabSz="914400" rtl="0" eaLnBrk="1" fontAlgn="b" latinLnBrk="0" hangingPunct="1">
                        <a:lnSpc>
                          <a:spcPct val="115000"/>
                        </a:lnSpc>
                        <a:spcAft>
                          <a:spcPts val="0"/>
                        </a:spcAft>
                      </a:pPr>
                      <a:r>
                        <a:rPr lang="ru-RU" sz="1400" kern="1200" dirty="0" smtClean="0">
                          <a:solidFill>
                            <a:srgbClr val="FF0000"/>
                          </a:solidFill>
                          <a:latin typeface="Cambria" pitchFamily="18" charset="0"/>
                          <a:ea typeface="+mn-ea"/>
                          <a:cs typeface="+mn-cs"/>
                        </a:rPr>
                        <a:t>930 000</a:t>
                      </a:r>
                    </a:p>
                  </a:txBody>
                  <a:tcPr marL="68580" marR="68580" marT="0" marB="0" anchor="ctr"/>
                </a:tc>
                <a:tc>
                  <a:txBody>
                    <a:bodyPr/>
                    <a:lstStyle/>
                    <a:p>
                      <a:pPr marL="0" algn="ctr" defTabSz="914400" rtl="0" eaLnBrk="1" fontAlgn="b" latinLnBrk="0" hangingPunct="1">
                        <a:lnSpc>
                          <a:spcPct val="115000"/>
                        </a:lnSpc>
                        <a:spcAft>
                          <a:spcPts val="0"/>
                        </a:spcAft>
                      </a:pPr>
                      <a:r>
                        <a:rPr lang="ru-RU" sz="1400" kern="1200" dirty="0" smtClean="0">
                          <a:solidFill>
                            <a:srgbClr val="003300"/>
                          </a:solidFill>
                          <a:latin typeface="Cambria" pitchFamily="18" charset="0"/>
                          <a:ea typeface="+mn-ea"/>
                          <a:cs typeface="+mn-cs"/>
                        </a:rPr>
                        <a:t>1 600 000</a:t>
                      </a:r>
                    </a:p>
                  </a:txBody>
                  <a:tcPr marL="68580" marR="68580" marT="0" marB="0" anchor="ctr"/>
                </a:tc>
                <a:tc>
                  <a:txBody>
                    <a:bodyPr/>
                    <a:lstStyle/>
                    <a:p>
                      <a:pPr marL="0" algn="ctr" defTabSz="914400" rtl="0" eaLnBrk="1" fontAlgn="b" latinLnBrk="0" hangingPunct="1">
                        <a:lnSpc>
                          <a:spcPct val="115000"/>
                        </a:lnSpc>
                        <a:spcAft>
                          <a:spcPts val="0"/>
                        </a:spcAft>
                      </a:pPr>
                      <a:r>
                        <a:rPr lang="ru-RU" sz="1400" kern="1200" dirty="0" smtClean="0">
                          <a:solidFill>
                            <a:srgbClr val="FF0000"/>
                          </a:solidFill>
                          <a:latin typeface="Cambria" pitchFamily="18" charset="0"/>
                          <a:ea typeface="+mn-ea"/>
                          <a:cs typeface="+mn-cs"/>
                        </a:rPr>
                        <a:t>19 </a:t>
                      </a:r>
                      <a:r>
                        <a:rPr lang="ru-RU" sz="1400" kern="1200" dirty="0" err="1" smtClean="0">
                          <a:solidFill>
                            <a:srgbClr val="FF0000"/>
                          </a:solidFill>
                          <a:latin typeface="Cambria" pitchFamily="18" charset="0"/>
                          <a:ea typeface="+mn-ea"/>
                          <a:cs typeface="+mn-cs"/>
                        </a:rPr>
                        <a:t>млн</a:t>
                      </a:r>
                      <a:endParaRPr lang="ru-RU" sz="1400" kern="1200" dirty="0" smtClean="0">
                        <a:solidFill>
                          <a:srgbClr val="FF0000"/>
                        </a:solidFill>
                        <a:latin typeface="Cambria" pitchFamily="18" charset="0"/>
                        <a:ea typeface="+mn-ea"/>
                        <a:cs typeface="+mn-cs"/>
                      </a:endParaRPr>
                    </a:p>
                  </a:txBody>
                  <a:tcPr marL="68580" marR="68580" marT="0" marB="0" anchor="ctr"/>
                </a:tc>
                <a:tc>
                  <a:txBody>
                    <a:bodyPr/>
                    <a:lstStyle/>
                    <a:p>
                      <a:pPr marL="0" algn="ctr" defTabSz="914400" rtl="0" eaLnBrk="1" fontAlgn="b" latinLnBrk="0" hangingPunct="1">
                        <a:lnSpc>
                          <a:spcPct val="115000"/>
                        </a:lnSpc>
                        <a:spcAft>
                          <a:spcPts val="0"/>
                        </a:spcAft>
                      </a:pPr>
                      <a:r>
                        <a:rPr lang="ru-RU" sz="1400" kern="1200" dirty="0" smtClean="0">
                          <a:solidFill>
                            <a:srgbClr val="003300"/>
                          </a:solidFill>
                          <a:latin typeface="Cambria" pitchFamily="18" charset="0"/>
                          <a:ea typeface="+mn-ea"/>
                          <a:cs typeface="+mn-cs"/>
                        </a:rPr>
                        <a:t>600 000</a:t>
                      </a:r>
                    </a:p>
                  </a:txBody>
                  <a:tcPr marL="68580" marR="68580" marT="0" marB="0" anchor="ctr"/>
                </a:tc>
                <a:tc>
                  <a:txBody>
                    <a:bodyPr/>
                    <a:lstStyle/>
                    <a:p>
                      <a:pPr marL="0" algn="ctr" defTabSz="914400" rtl="0" eaLnBrk="1" fontAlgn="b" latinLnBrk="0" hangingPunct="1">
                        <a:lnSpc>
                          <a:spcPct val="115000"/>
                        </a:lnSpc>
                        <a:spcAft>
                          <a:spcPts val="0"/>
                        </a:spcAft>
                      </a:pPr>
                      <a:r>
                        <a:rPr lang="ru-RU" sz="1400" kern="1200" dirty="0" smtClean="0">
                          <a:solidFill>
                            <a:srgbClr val="003300"/>
                          </a:solidFill>
                          <a:latin typeface="Cambria" pitchFamily="18" charset="0"/>
                          <a:ea typeface="+mn-ea"/>
                          <a:cs typeface="+mn-cs"/>
                        </a:rPr>
                        <a:t>1 700 000</a:t>
                      </a:r>
                    </a:p>
                  </a:txBody>
                  <a:tcPr marL="68580" marR="68580" marT="0" marB="0" anchor="ctr"/>
                </a:tc>
              </a:tr>
              <a:tr h="0">
                <a:tc>
                  <a:txBody>
                    <a:bodyPr/>
                    <a:lstStyle/>
                    <a:p>
                      <a:pPr marL="0" algn="l" defTabSz="914400" rtl="0" eaLnBrk="1" latinLnBrk="0" hangingPunct="1"/>
                      <a:r>
                        <a:rPr lang="ru-RU" sz="1400" kern="1200" dirty="0" smtClean="0">
                          <a:solidFill>
                            <a:srgbClr val="063888"/>
                          </a:solidFill>
                          <a:latin typeface="Cambria" pitchFamily="18" charset="0"/>
                          <a:ea typeface="+mn-ea"/>
                          <a:cs typeface="+mn-cs"/>
                        </a:rPr>
                        <a:t>5</a:t>
                      </a:r>
                    </a:p>
                  </a:txBody>
                  <a:tcPr anchor="ctr"/>
                </a:tc>
                <a:tc>
                  <a:txBody>
                    <a:bodyPr/>
                    <a:lstStyle/>
                    <a:p>
                      <a:pPr algn="l"/>
                      <a:r>
                        <a:rPr lang="ru-RU" sz="1400" dirty="0" smtClean="0">
                          <a:solidFill>
                            <a:srgbClr val="063888"/>
                          </a:solidFill>
                          <a:latin typeface="Cambria" pitchFamily="18" charset="0"/>
                        </a:rPr>
                        <a:t>Скидка</a:t>
                      </a:r>
                      <a:r>
                        <a:rPr lang="ru-RU" sz="1400" baseline="0" dirty="0" smtClean="0">
                          <a:solidFill>
                            <a:srgbClr val="063888"/>
                          </a:solidFill>
                          <a:latin typeface="Cambria" pitchFamily="18" charset="0"/>
                        </a:rPr>
                        <a:t> на торг (1 - п. 4 / п. 3)</a:t>
                      </a:r>
                      <a:endParaRPr lang="ru-RU" sz="1400" dirty="0">
                        <a:solidFill>
                          <a:srgbClr val="063888"/>
                        </a:solidFill>
                        <a:latin typeface="Cambria" pitchFamily="18" charset="0"/>
                      </a:endParaRPr>
                    </a:p>
                  </a:txBody>
                  <a:tcPr anchor="ctr"/>
                </a:tc>
                <a:tc>
                  <a:txBody>
                    <a:bodyPr/>
                    <a:lstStyle/>
                    <a:p>
                      <a:pPr marL="0" algn="ctr" defTabSz="914400" rtl="0" eaLnBrk="1" fontAlgn="b" latinLnBrk="0" hangingPunct="1">
                        <a:lnSpc>
                          <a:spcPct val="115000"/>
                        </a:lnSpc>
                        <a:spcAft>
                          <a:spcPts val="0"/>
                        </a:spcAft>
                      </a:pPr>
                      <a:r>
                        <a:rPr lang="ru-RU" sz="1400" kern="1200" dirty="0" smtClean="0">
                          <a:solidFill>
                            <a:srgbClr val="063888"/>
                          </a:solidFill>
                          <a:latin typeface="Cambria" pitchFamily="18" charset="0"/>
                          <a:ea typeface="+mn-ea"/>
                          <a:cs typeface="+mn-cs"/>
                        </a:rPr>
                        <a:t>-</a:t>
                      </a:r>
                    </a:p>
                  </a:txBody>
                  <a:tcPr marL="68580" marR="68580" marT="0" marB="0" anchor="ctr"/>
                </a:tc>
                <a:tc>
                  <a:txBody>
                    <a:bodyPr/>
                    <a:lstStyle/>
                    <a:p>
                      <a:pPr marL="0" algn="ctr" defTabSz="914400" rtl="0" eaLnBrk="1" fontAlgn="b" latinLnBrk="0" hangingPunct="1">
                        <a:lnSpc>
                          <a:spcPct val="115000"/>
                        </a:lnSpc>
                        <a:spcAft>
                          <a:spcPts val="0"/>
                        </a:spcAft>
                      </a:pPr>
                      <a:r>
                        <a:rPr lang="ru-RU" sz="1400" kern="1200" dirty="0" smtClean="0">
                          <a:solidFill>
                            <a:srgbClr val="003300"/>
                          </a:solidFill>
                          <a:latin typeface="Cambria" pitchFamily="18" charset="0"/>
                          <a:ea typeface="+mn-ea"/>
                          <a:cs typeface="+mn-cs"/>
                        </a:rPr>
                        <a:t>20%</a:t>
                      </a:r>
                    </a:p>
                  </a:txBody>
                  <a:tcPr marL="68580" marR="68580" marT="0" marB="0" anchor="ctr"/>
                </a:tc>
                <a:tc>
                  <a:txBody>
                    <a:bodyPr/>
                    <a:lstStyle/>
                    <a:p>
                      <a:pPr marL="0" algn="ctr" defTabSz="914400" rtl="0" eaLnBrk="1" fontAlgn="b" latinLnBrk="0" hangingPunct="1">
                        <a:lnSpc>
                          <a:spcPct val="115000"/>
                        </a:lnSpc>
                        <a:spcAft>
                          <a:spcPts val="0"/>
                        </a:spcAft>
                      </a:pPr>
                      <a:r>
                        <a:rPr lang="ru-RU" sz="1400" kern="1200" dirty="0" smtClean="0">
                          <a:solidFill>
                            <a:srgbClr val="063888"/>
                          </a:solidFill>
                          <a:latin typeface="Cambria" pitchFamily="18" charset="0"/>
                          <a:ea typeface="+mn-ea"/>
                          <a:cs typeface="+mn-cs"/>
                        </a:rPr>
                        <a:t>-</a:t>
                      </a:r>
                    </a:p>
                  </a:txBody>
                  <a:tcPr marL="68580" marR="68580" marT="0" marB="0" anchor="ctr"/>
                </a:tc>
                <a:tc>
                  <a:txBody>
                    <a:bodyPr/>
                    <a:lstStyle/>
                    <a:p>
                      <a:pPr marL="0" algn="ctr" defTabSz="914400" rtl="0" eaLnBrk="1" fontAlgn="b" latinLnBrk="0" hangingPunct="1">
                        <a:lnSpc>
                          <a:spcPct val="115000"/>
                        </a:lnSpc>
                        <a:spcAft>
                          <a:spcPts val="0"/>
                        </a:spcAft>
                      </a:pPr>
                      <a:r>
                        <a:rPr lang="ru-RU" sz="1400" kern="1200" dirty="0" smtClean="0">
                          <a:solidFill>
                            <a:srgbClr val="003300"/>
                          </a:solidFill>
                          <a:latin typeface="Cambria" pitchFamily="18" charset="0"/>
                          <a:ea typeface="+mn-ea"/>
                          <a:cs typeface="+mn-cs"/>
                        </a:rPr>
                        <a:t>0%</a:t>
                      </a:r>
                    </a:p>
                  </a:txBody>
                  <a:tcPr marL="68580" marR="68580" marT="0" marB="0" anchor="ctr"/>
                </a:tc>
                <a:tc>
                  <a:txBody>
                    <a:bodyPr/>
                    <a:lstStyle/>
                    <a:p>
                      <a:pPr algn="ctr"/>
                      <a:r>
                        <a:rPr lang="ru-RU" sz="1400" dirty="0" smtClean="0">
                          <a:solidFill>
                            <a:srgbClr val="003300"/>
                          </a:solidFill>
                          <a:latin typeface="Cambria" pitchFamily="18" charset="0"/>
                        </a:rPr>
                        <a:t>15%</a:t>
                      </a:r>
                      <a:endParaRPr lang="ru-RU" sz="1400" dirty="0">
                        <a:solidFill>
                          <a:srgbClr val="003300"/>
                        </a:solidFill>
                        <a:latin typeface="Cambria" pitchFamily="18" charset="0"/>
                      </a:endParaRPr>
                    </a:p>
                  </a:txBody>
                  <a:tcPr anchor="ctr"/>
                </a:tc>
              </a:tr>
              <a:tr h="0">
                <a:tc>
                  <a:txBody>
                    <a:bodyPr/>
                    <a:lstStyle/>
                    <a:p>
                      <a:pPr marL="0" algn="l" defTabSz="914400" rtl="0" eaLnBrk="1" latinLnBrk="0" hangingPunct="1"/>
                      <a:r>
                        <a:rPr lang="ru-RU" sz="1400" kern="1200" dirty="0" smtClean="0">
                          <a:solidFill>
                            <a:srgbClr val="063888"/>
                          </a:solidFill>
                          <a:latin typeface="Cambria" pitchFamily="18" charset="0"/>
                          <a:ea typeface="+mn-ea"/>
                          <a:cs typeface="+mn-cs"/>
                        </a:rPr>
                        <a:t>6</a:t>
                      </a:r>
                    </a:p>
                  </a:txBody>
                  <a:tcPr anchor="ctr"/>
                </a:tc>
                <a:tc>
                  <a:txBody>
                    <a:bodyPr/>
                    <a:lstStyle/>
                    <a:p>
                      <a:pPr algn="l"/>
                      <a:r>
                        <a:rPr lang="ru-RU" sz="1400" dirty="0" smtClean="0">
                          <a:solidFill>
                            <a:srgbClr val="063888"/>
                          </a:solidFill>
                          <a:latin typeface="Cambria" pitchFamily="18" charset="0"/>
                        </a:rPr>
                        <a:t>Среднее арифметическое</a:t>
                      </a:r>
                      <a:endParaRPr lang="ru-RU" sz="1400" dirty="0">
                        <a:solidFill>
                          <a:srgbClr val="063888"/>
                        </a:solidFill>
                        <a:latin typeface="Cambria" pitchFamily="18" charset="0"/>
                      </a:endParaRPr>
                    </a:p>
                  </a:txBody>
                  <a:tcPr anchor="ctr"/>
                </a:tc>
                <a:tc gridSpan="5">
                  <a:txBody>
                    <a:bodyPr/>
                    <a:lstStyle/>
                    <a:p>
                      <a:pPr marL="0" algn="ctr" defTabSz="914400" rtl="0" eaLnBrk="1" fontAlgn="b" latinLnBrk="0" hangingPunct="1">
                        <a:lnSpc>
                          <a:spcPct val="115000"/>
                        </a:lnSpc>
                        <a:spcAft>
                          <a:spcPts val="0"/>
                        </a:spcAft>
                      </a:pPr>
                      <a:r>
                        <a:rPr lang="ru-RU" sz="1400" kern="1200" dirty="0" smtClean="0">
                          <a:solidFill>
                            <a:srgbClr val="063888"/>
                          </a:solidFill>
                          <a:latin typeface="Cambria" pitchFamily="18" charset="0"/>
                          <a:ea typeface="+mn-ea"/>
                          <a:cs typeface="+mn-cs"/>
                        </a:rPr>
                        <a:t>(20 % + 0%+ 15%)</a:t>
                      </a:r>
                      <a:r>
                        <a:rPr lang="ru-RU" sz="1400" kern="1200" baseline="0" dirty="0" smtClean="0">
                          <a:solidFill>
                            <a:srgbClr val="063888"/>
                          </a:solidFill>
                          <a:latin typeface="Cambria" pitchFamily="18" charset="0"/>
                          <a:ea typeface="+mn-ea"/>
                          <a:cs typeface="+mn-cs"/>
                        </a:rPr>
                        <a:t> / 3 = </a:t>
                      </a:r>
                      <a:r>
                        <a:rPr lang="ru-RU" sz="1400" b="1" kern="1200" baseline="0" dirty="0" smtClean="0">
                          <a:solidFill>
                            <a:srgbClr val="063888"/>
                          </a:solidFill>
                          <a:latin typeface="Cambria" pitchFamily="18" charset="0"/>
                          <a:ea typeface="+mn-ea"/>
                          <a:cs typeface="+mn-cs"/>
                        </a:rPr>
                        <a:t>11,7%</a:t>
                      </a:r>
                      <a:endParaRPr lang="ru-RU" sz="1400" b="1" kern="1200" dirty="0" smtClean="0">
                        <a:solidFill>
                          <a:srgbClr val="063888"/>
                        </a:solidFill>
                        <a:latin typeface="Cambria" pitchFamily="18" charset="0"/>
                        <a:ea typeface="+mn-ea"/>
                        <a:cs typeface="+mn-cs"/>
                      </a:endParaRPr>
                    </a:p>
                  </a:txBody>
                  <a:tcPr marL="68580" marR="68580" marT="0" marB="0" anchor="ctr"/>
                </a:tc>
                <a:tc hMerge="1">
                  <a:txBody>
                    <a:bodyPr/>
                    <a:lstStyle/>
                    <a:p>
                      <a:pPr marL="0" algn="ctr" defTabSz="914400" rtl="0" eaLnBrk="1" fontAlgn="b" latinLnBrk="0" hangingPunct="1">
                        <a:lnSpc>
                          <a:spcPct val="115000"/>
                        </a:lnSpc>
                        <a:spcAft>
                          <a:spcPts val="0"/>
                        </a:spcAft>
                      </a:pPr>
                      <a:endParaRPr lang="ru-RU" sz="1400" kern="1200" dirty="0" smtClean="0">
                        <a:solidFill>
                          <a:srgbClr val="063888"/>
                        </a:solidFill>
                        <a:latin typeface="Cambria" pitchFamily="18" charset="0"/>
                        <a:ea typeface="+mn-ea"/>
                        <a:cs typeface="+mn-cs"/>
                      </a:endParaRPr>
                    </a:p>
                  </a:txBody>
                  <a:tcPr marL="68580" marR="68580" marT="0" marB="0" anchor="ctr"/>
                </a:tc>
                <a:tc hMerge="1">
                  <a:txBody>
                    <a:bodyPr/>
                    <a:lstStyle/>
                    <a:p>
                      <a:pPr marL="0" algn="ctr" defTabSz="914400" rtl="0" eaLnBrk="1" fontAlgn="b" latinLnBrk="0" hangingPunct="1">
                        <a:lnSpc>
                          <a:spcPct val="115000"/>
                        </a:lnSpc>
                        <a:spcAft>
                          <a:spcPts val="0"/>
                        </a:spcAft>
                      </a:pPr>
                      <a:endParaRPr lang="ru-RU" sz="1400" kern="1200" dirty="0" smtClean="0">
                        <a:solidFill>
                          <a:srgbClr val="063888"/>
                        </a:solidFill>
                        <a:latin typeface="Cambria" pitchFamily="18" charset="0"/>
                        <a:ea typeface="+mn-ea"/>
                        <a:cs typeface="+mn-cs"/>
                      </a:endParaRPr>
                    </a:p>
                  </a:txBody>
                  <a:tcPr marL="68580" marR="68580" marT="0" marB="0" anchor="ctr"/>
                </a:tc>
                <a:tc hMerge="1">
                  <a:txBody>
                    <a:bodyPr/>
                    <a:lstStyle/>
                    <a:p>
                      <a:pPr marL="0" algn="ctr" defTabSz="914400" rtl="0" eaLnBrk="1" fontAlgn="b" latinLnBrk="0" hangingPunct="1">
                        <a:lnSpc>
                          <a:spcPct val="115000"/>
                        </a:lnSpc>
                        <a:spcAft>
                          <a:spcPts val="0"/>
                        </a:spcAft>
                      </a:pPr>
                      <a:endParaRPr lang="ru-RU" sz="1400" kern="1200" dirty="0" smtClean="0">
                        <a:solidFill>
                          <a:srgbClr val="063888"/>
                        </a:solidFill>
                        <a:latin typeface="Cambria" pitchFamily="18" charset="0"/>
                        <a:ea typeface="+mn-ea"/>
                        <a:cs typeface="+mn-cs"/>
                      </a:endParaRPr>
                    </a:p>
                  </a:txBody>
                  <a:tcPr marL="68580" marR="68580" marT="0" marB="0" anchor="ctr"/>
                </a:tc>
                <a:tc hMerge="1">
                  <a:txBody>
                    <a:bodyPr/>
                    <a:lstStyle/>
                    <a:p>
                      <a:pPr algn="ctr"/>
                      <a:endParaRPr lang="ru-RU" sz="1400" dirty="0">
                        <a:solidFill>
                          <a:srgbClr val="063888"/>
                        </a:solidFill>
                        <a:latin typeface="Cambria" pitchFamily="18" charset="0"/>
                      </a:endParaRPr>
                    </a:p>
                  </a:txBody>
                  <a:tcPr anchor="ctr"/>
                </a:tc>
              </a:tr>
            </a:tbl>
          </a:graphicData>
        </a:graphic>
      </p:graphicFrame>
      <p:sp>
        <p:nvSpPr>
          <p:cNvPr id="7" name="Прямоугольник 6"/>
          <p:cNvSpPr/>
          <p:nvPr/>
        </p:nvSpPr>
        <p:spPr>
          <a:xfrm>
            <a:off x="251520" y="3861048"/>
            <a:ext cx="1194301" cy="369332"/>
          </a:xfrm>
          <a:prstGeom prst="rect">
            <a:avLst/>
          </a:prstGeom>
        </p:spPr>
        <p:txBody>
          <a:bodyPr wrap="none">
            <a:spAutoFit/>
          </a:bodyPr>
          <a:lstStyle/>
          <a:p>
            <a:pPr eaLnBrk="0" hangingPunct="0"/>
            <a:r>
              <a:rPr lang="ru-RU" b="1" i="1" dirty="0" smtClean="0">
                <a:solidFill>
                  <a:srgbClr val="C00000"/>
                </a:solidFill>
                <a:latin typeface="Cambria" pitchFamily="18" charset="0"/>
                <a:ea typeface="Times New Roman" pitchFamily="18" charset="0"/>
                <a:cs typeface="Times New Roman" pitchFamily="18" charset="0"/>
              </a:rPr>
              <a:t>Решение:</a:t>
            </a:r>
          </a:p>
        </p:txBody>
      </p:sp>
    </p:spTree>
  </p:cSld>
  <p:clrMapOvr>
    <a:masterClrMapping/>
  </p:clrMapOvr>
  <p:transition spd="slow" advTm="9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77466"/>
            <a:ext cx="4320480" cy="3231654"/>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34</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Рассчитайте рыночную стоимость земельного участка методом остатка, если известно, что рыночная стоимость единого готового объекта недвижимости, который в соответствии с принципом НЭИ на нем целесообразно построить, составляет 2 000 000 руб., прямые затраты на строительство составляют 500 000 руб., косвенные издержки, в том числе проценты по кредитам - 20% от величины прямых затрат на строительство, сумма кредита составит 300 000 руб., среднерыночная прибыль </a:t>
            </a:r>
            <a:r>
              <a:rPr lang="ru-RU" sz="1200" dirty="0" err="1" smtClean="0">
                <a:solidFill>
                  <a:srgbClr val="063888"/>
                </a:solidFill>
                <a:latin typeface="Cambria" pitchFamily="18" charset="0"/>
                <a:ea typeface="Times New Roman" pitchFamily="18" charset="0"/>
                <a:cs typeface="Times New Roman" pitchFamily="18" charset="0"/>
              </a:rPr>
              <a:t>девелопера</a:t>
            </a:r>
            <a:r>
              <a:rPr lang="ru-RU" sz="1200" dirty="0" smtClean="0">
                <a:solidFill>
                  <a:srgbClr val="063888"/>
                </a:solidFill>
                <a:latin typeface="Cambria" pitchFamily="18" charset="0"/>
                <a:ea typeface="Times New Roman" pitchFamily="18" charset="0"/>
                <a:cs typeface="Times New Roman" pitchFamily="18" charset="0"/>
              </a:rPr>
              <a:t> при реализации подобных проектов - 25% от стоимости готового объекта. Результат округлить до тысяч рублей. </a:t>
            </a:r>
          </a:p>
          <a:p>
            <a:pPr lvl="0" algn="just"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eaLnBrk="0" hangingPunct="0"/>
            <a:r>
              <a:rPr lang="ru-RU" sz="1200" dirty="0" smtClean="0">
                <a:solidFill>
                  <a:srgbClr val="063888"/>
                </a:solidFill>
                <a:latin typeface="Cambria" pitchFamily="18" charset="0"/>
                <a:ea typeface="Times New Roman" pitchFamily="18" charset="0"/>
                <a:cs typeface="Times New Roman" pitchFamily="18" charset="0"/>
              </a:rPr>
              <a:t>1) 1 100 000.	2) 600 000.	3) 1 250 000.	4) 1 500 000.</a:t>
            </a:r>
          </a:p>
          <a:p>
            <a:pPr lvl="0" eaLnBrk="0" hangingPunct="0"/>
            <a:r>
              <a:rPr lang="ru-RU" sz="1200" b="1" dirty="0" smtClean="0">
                <a:solidFill>
                  <a:srgbClr val="C00000"/>
                </a:solidFill>
                <a:latin typeface="Cambria" pitchFamily="18" charset="0"/>
                <a:ea typeface="Times New Roman" pitchFamily="18" charset="0"/>
                <a:cs typeface="Times New Roman" pitchFamily="18" charset="0"/>
              </a:rPr>
              <a:t>5) 900 000.</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Rectangle 1"/>
          <p:cNvSpPr>
            <a:spLocks noChangeArrowheads="1"/>
          </p:cNvSpPr>
          <p:nvPr/>
        </p:nvSpPr>
        <p:spPr bwMode="auto">
          <a:xfrm>
            <a:off x="251520" y="4636874"/>
            <a:ext cx="8712968" cy="1600438"/>
          </a:xfrm>
          <a:prstGeom prst="rect">
            <a:avLst/>
          </a:prstGeom>
          <a:noFill/>
          <a:ln w="38100">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400" b="1" i="1" dirty="0" smtClean="0">
                <a:solidFill>
                  <a:srgbClr val="C00000"/>
                </a:solidFill>
                <a:latin typeface="Cambria" pitchFamily="18" charset="0"/>
                <a:ea typeface="Times New Roman" pitchFamily="18" charset="0"/>
                <a:cs typeface="Times New Roman" pitchFamily="18" charset="0"/>
              </a:rPr>
              <a:t>Решение:</a:t>
            </a:r>
          </a:p>
          <a:p>
            <a:pPr eaLnBrk="0" hangingPunct="0"/>
            <a:endParaRPr lang="ru-RU" sz="1400" b="1" i="1" dirty="0" smtClean="0">
              <a:solidFill>
                <a:srgbClr val="C00000"/>
              </a:solidFill>
              <a:latin typeface="Cambria" pitchFamily="18" charset="0"/>
              <a:ea typeface="Times New Roman" pitchFamily="18" charset="0"/>
              <a:cs typeface="Times New Roman" pitchFamily="18" charset="0"/>
            </a:endParaRPr>
          </a:p>
          <a:p>
            <a:pPr eaLnBrk="0" hangingPunct="0"/>
            <a:r>
              <a:rPr lang="ru-RU" sz="1400" dirty="0" smtClean="0">
                <a:solidFill>
                  <a:srgbClr val="063888"/>
                </a:solidFill>
                <a:latin typeface="Cambria" pitchFamily="18" charset="0"/>
                <a:ea typeface="Times New Roman" pitchFamily="18" charset="0"/>
                <a:cs typeface="Times New Roman" pitchFamily="18" charset="0"/>
              </a:rPr>
              <a:t>Стоимость воспроизводства = прямые затраты + косвенные затраты + прибыль предпринимателя  = </a:t>
            </a:r>
          </a:p>
          <a:p>
            <a:pPr eaLnBrk="0" hangingPunct="0"/>
            <a:r>
              <a:rPr lang="ru-RU" sz="1400" dirty="0" smtClean="0">
                <a:solidFill>
                  <a:srgbClr val="063888"/>
                </a:solidFill>
                <a:latin typeface="Cambria" pitchFamily="18" charset="0"/>
                <a:ea typeface="Times New Roman" pitchFamily="18" charset="0"/>
                <a:cs typeface="Times New Roman" pitchFamily="18" charset="0"/>
              </a:rPr>
              <a:t>= 500 000 +  20% * 500 000 + 25% * 2 000 000 = 500 000 + 100 000 + 500 000 = 1 100 000 руб.</a:t>
            </a:r>
          </a:p>
          <a:p>
            <a:pPr eaLnBrk="0" hangingPunct="0"/>
            <a:endParaRPr lang="ru-RU" sz="1400" dirty="0" smtClean="0">
              <a:solidFill>
                <a:srgbClr val="063888"/>
              </a:solidFill>
              <a:latin typeface="Cambria" pitchFamily="18" charset="0"/>
              <a:ea typeface="Times New Roman" pitchFamily="18" charset="0"/>
              <a:cs typeface="Times New Roman" pitchFamily="18" charset="0"/>
            </a:endParaRPr>
          </a:p>
          <a:p>
            <a:pPr eaLnBrk="0" hangingPunct="0"/>
            <a:r>
              <a:rPr lang="ru-RU" sz="1400" dirty="0" smtClean="0">
                <a:solidFill>
                  <a:srgbClr val="063888"/>
                </a:solidFill>
                <a:latin typeface="Cambria" pitchFamily="18" charset="0"/>
                <a:ea typeface="Times New Roman" pitchFamily="18" charset="0"/>
                <a:cs typeface="Times New Roman" pitchFamily="18" charset="0"/>
              </a:rPr>
              <a:t>Стоимость ЗУ = стоимость ЕОН  - стоимость воспроизводства = 2 000 000 – 1 100 000 = </a:t>
            </a:r>
            <a:r>
              <a:rPr lang="ru-RU" sz="1400" b="1" dirty="0" smtClean="0">
                <a:solidFill>
                  <a:srgbClr val="063888"/>
                </a:solidFill>
                <a:latin typeface="Cambria" pitchFamily="18" charset="0"/>
                <a:ea typeface="Times New Roman" pitchFamily="18" charset="0"/>
                <a:cs typeface="Times New Roman" pitchFamily="18" charset="0"/>
              </a:rPr>
              <a:t>900 000 руб.</a:t>
            </a:r>
          </a:p>
          <a:p>
            <a:pPr eaLnBrk="0" hangingPunct="0"/>
            <a:endParaRPr lang="ru-RU" sz="1400" dirty="0" smtClean="0">
              <a:solidFill>
                <a:srgbClr val="063888"/>
              </a:solidFill>
              <a:latin typeface="Cambria" pitchFamily="18" charset="0"/>
              <a:ea typeface="Times New Roman" pitchFamily="18" charset="0"/>
              <a:cs typeface="Times New Roman" pitchFamily="18" charset="0"/>
            </a:endParaRPr>
          </a:p>
        </p:txBody>
      </p:sp>
      <p:sp>
        <p:nvSpPr>
          <p:cNvPr id="8" name="Rectangle 1"/>
          <p:cNvSpPr>
            <a:spLocks noChangeArrowheads="1"/>
          </p:cNvSpPr>
          <p:nvPr/>
        </p:nvSpPr>
        <p:spPr bwMode="auto">
          <a:xfrm>
            <a:off x="4716016" y="1268760"/>
            <a:ext cx="4248472" cy="3231654"/>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Распоряжение </a:t>
            </a:r>
            <a:r>
              <a:rPr lang="ru-RU" sz="1200" i="1" u="sng" dirty="0" err="1" smtClean="0">
                <a:solidFill>
                  <a:srgbClr val="002060"/>
                </a:solidFill>
                <a:latin typeface="Cambria" pitchFamily="18" charset="0"/>
                <a:ea typeface="Times New Roman" pitchFamily="18" charset="0"/>
                <a:cs typeface="Times New Roman" pitchFamily="18" charset="0"/>
              </a:rPr>
              <a:t>Минимущества</a:t>
            </a:r>
            <a:r>
              <a:rPr lang="ru-RU" sz="1200" i="1" u="sng" dirty="0" smtClean="0">
                <a:solidFill>
                  <a:srgbClr val="002060"/>
                </a:solidFill>
                <a:latin typeface="Cambria" pitchFamily="18" charset="0"/>
                <a:ea typeface="Times New Roman" pitchFamily="18" charset="0"/>
                <a:cs typeface="Times New Roman" pitchFamily="18" charset="0"/>
              </a:rPr>
              <a:t> России от 6 марта 2002 г. № 568-р</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Метод остатка </a:t>
            </a:r>
            <a:r>
              <a:rPr lang="ru-RU" sz="1200" dirty="0" smtClean="0">
                <a:solidFill>
                  <a:srgbClr val="002060"/>
                </a:solidFill>
                <a:latin typeface="Cambria" pitchFamily="18" charset="0"/>
                <a:ea typeface="Times New Roman" pitchFamily="18" charset="0"/>
                <a:cs typeface="Times New Roman" pitchFamily="18" charset="0"/>
              </a:rPr>
              <a:t>допускает также следующую последовательность действий:</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1) расчет стоимости воспроизводства или замещения улучшений, соответствующих наиболее эффективному использованию оцениваемого земельного участка;</a:t>
            </a:r>
          </a:p>
          <a:p>
            <a:pPr algn="just" eaLnBrk="0" hangingPunct="0"/>
            <a:r>
              <a:rPr lang="ru-RU" sz="1200" dirty="0" smtClean="0">
                <a:solidFill>
                  <a:srgbClr val="7030A0"/>
                </a:solidFill>
                <a:latin typeface="Cambria" pitchFamily="18" charset="0"/>
                <a:ea typeface="Times New Roman" pitchFamily="18" charset="0"/>
                <a:cs typeface="Times New Roman" pitchFamily="18" charset="0"/>
              </a:rPr>
              <a:t>2) расчет чистого операционного дохода от единого объекта недвижимости за определенный период времени на основе рыночных ставок арендной платы;</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3) расчет рыночной стоимости единого объекта недвижимости путем капитализации чистого операционного дохода за определенный период времени;</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4) расчет рыночной стоимости земельного участка путем вычитания из рыночной стоимости единого объекта недвижимости стоимости воспроизводства или замещения улучшений.</a:t>
            </a:r>
          </a:p>
        </p:txBody>
      </p:sp>
    </p:spTree>
  </p:cSld>
  <p:clrMapOvr>
    <a:masterClrMapping/>
  </p:clrMapOvr>
  <p:transition spd="slow" advTm="900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4320480" cy="3046988"/>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35</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Потенциальный валовой доход от объекта недвижимости составляет 100 000 рублей в месяц, что соответствует рыночным показателям, стабилизированный коэффициент недозагрузки равен 10%, операционные расходы равны 1000 руб./ кв.м общей площади здания в год, общая площадь здания – 100 кв.м, среднерыночная ставка капитализации для подобных объектов - 10%, среднерыночная ставка кредитования для таких объектов - 12%. Рассчитать рыночную стоимость объекта недвижимости. Результат округлить до тысяч рублей.</a:t>
            </a:r>
          </a:p>
          <a:p>
            <a:pPr lvl="0" algn="just" eaLnBrk="0" hangingPunct="0"/>
            <a:endParaRPr lang="ru-RU" sz="12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eaLnBrk="0" hangingPunct="0"/>
            <a:r>
              <a:rPr lang="ru-RU" sz="1200" dirty="0" smtClean="0">
                <a:solidFill>
                  <a:srgbClr val="063888"/>
                </a:solidFill>
                <a:latin typeface="Cambria" pitchFamily="18" charset="0"/>
                <a:ea typeface="Times New Roman" pitchFamily="18" charset="0"/>
                <a:cs typeface="Times New Roman" pitchFamily="18" charset="0"/>
              </a:rPr>
              <a:t>1) 11 000 000.	</a:t>
            </a:r>
            <a:r>
              <a:rPr lang="ru-RU" sz="1200" b="1" dirty="0" smtClean="0">
                <a:solidFill>
                  <a:srgbClr val="C00000"/>
                </a:solidFill>
                <a:latin typeface="Cambria" pitchFamily="18" charset="0"/>
                <a:ea typeface="Times New Roman" pitchFamily="18" charset="0"/>
                <a:cs typeface="Times New Roman" pitchFamily="18" charset="0"/>
              </a:rPr>
              <a:t>2) 9 800 000.</a:t>
            </a:r>
          </a:p>
          <a:p>
            <a:pPr eaLnBrk="0" hangingPunct="0"/>
            <a:r>
              <a:rPr lang="ru-RU" sz="1200" dirty="0" smtClean="0">
                <a:solidFill>
                  <a:srgbClr val="063888"/>
                </a:solidFill>
                <a:latin typeface="Cambria" pitchFamily="18" charset="0"/>
                <a:ea typeface="Times New Roman" pitchFamily="18" charset="0"/>
                <a:cs typeface="Times New Roman" pitchFamily="18" charset="0"/>
              </a:rPr>
              <a:t>3) 12 000 000.	4) 10 800 000.</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5) 8 167 000.</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Rectangle 1"/>
          <p:cNvSpPr>
            <a:spLocks noChangeArrowheads="1"/>
          </p:cNvSpPr>
          <p:nvPr/>
        </p:nvSpPr>
        <p:spPr bwMode="auto">
          <a:xfrm>
            <a:off x="251520" y="4709462"/>
            <a:ext cx="6480720" cy="1815882"/>
          </a:xfrm>
          <a:prstGeom prst="rect">
            <a:avLst/>
          </a:prstGeom>
          <a:noFill/>
          <a:ln w="38100">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400" b="1" i="1" dirty="0" smtClean="0">
                <a:solidFill>
                  <a:srgbClr val="C00000"/>
                </a:solidFill>
                <a:latin typeface="Cambria" pitchFamily="18" charset="0"/>
                <a:ea typeface="Times New Roman" pitchFamily="18" charset="0"/>
                <a:cs typeface="Times New Roman" pitchFamily="18" charset="0"/>
              </a:rPr>
              <a:t>Решение:</a:t>
            </a:r>
          </a:p>
          <a:p>
            <a:pPr eaLnBrk="0" hangingPunct="0"/>
            <a:endParaRPr lang="ru-RU" sz="1400" b="1" i="1" dirty="0" smtClean="0">
              <a:solidFill>
                <a:srgbClr val="C00000"/>
              </a:solidFill>
              <a:latin typeface="Cambria" pitchFamily="18" charset="0"/>
              <a:ea typeface="Times New Roman" pitchFamily="18" charset="0"/>
              <a:cs typeface="Times New Roman" pitchFamily="18" charset="0"/>
            </a:endParaRPr>
          </a:p>
          <a:p>
            <a:pPr eaLnBrk="0" hangingPunct="0"/>
            <a:r>
              <a:rPr lang="ru-RU" sz="1400" dirty="0" smtClean="0">
                <a:solidFill>
                  <a:srgbClr val="063888"/>
                </a:solidFill>
                <a:latin typeface="Cambria" pitchFamily="18" charset="0"/>
                <a:ea typeface="Times New Roman" pitchFamily="18" charset="0"/>
                <a:cs typeface="Times New Roman" pitchFamily="18" charset="0"/>
              </a:rPr>
              <a:t>ПВД = 100 000 руб. в мес. * 12 мес. = 1 200 000 руб.</a:t>
            </a:r>
          </a:p>
          <a:p>
            <a:pPr eaLnBrk="0" hangingPunct="0"/>
            <a:r>
              <a:rPr lang="ru-RU" sz="1400" dirty="0" smtClean="0">
                <a:solidFill>
                  <a:srgbClr val="063888"/>
                </a:solidFill>
                <a:latin typeface="Cambria" pitchFamily="18" charset="0"/>
                <a:ea typeface="Times New Roman" pitchFamily="18" charset="0"/>
                <a:cs typeface="Times New Roman" pitchFamily="18" charset="0"/>
              </a:rPr>
              <a:t>ДВД = ПВД – потери от недозагрузки = 1 200 000 * (1 – 10%) = 1 080 000 руб.</a:t>
            </a:r>
          </a:p>
          <a:p>
            <a:pPr eaLnBrk="0" hangingPunct="0"/>
            <a:r>
              <a:rPr lang="ru-RU" sz="1400" dirty="0" smtClean="0">
                <a:solidFill>
                  <a:srgbClr val="063888"/>
                </a:solidFill>
                <a:latin typeface="Cambria" pitchFamily="18" charset="0"/>
                <a:ea typeface="Times New Roman" pitchFamily="18" charset="0"/>
                <a:cs typeface="Times New Roman" pitchFamily="18" charset="0"/>
              </a:rPr>
              <a:t>ОР = 1 000 руб./кв. м * 100 кв. м = 100 000 руб.</a:t>
            </a:r>
          </a:p>
          <a:p>
            <a:pPr eaLnBrk="0" hangingPunct="0"/>
            <a:r>
              <a:rPr lang="ru-RU" sz="1400" dirty="0" smtClean="0">
                <a:solidFill>
                  <a:srgbClr val="063888"/>
                </a:solidFill>
                <a:latin typeface="Cambria" pitchFamily="18" charset="0"/>
                <a:ea typeface="Times New Roman" pitchFamily="18" charset="0"/>
                <a:cs typeface="Times New Roman" pitchFamily="18" charset="0"/>
              </a:rPr>
              <a:t>ЧОД = ДВД – ОР = 1 080 000 – 100 000 = 980 000 руб.</a:t>
            </a:r>
          </a:p>
          <a:p>
            <a:pPr eaLnBrk="0" hangingPunct="0"/>
            <a:r>
              <a:rPr lang="ru-RU" sz="1400" dirty="0" smtClean="0">
                <a:solidFill>
                  <a:srgbClr val="063888"/>
                </a:solidFill>
                <a:latin typeface="Cambria" pitchFamily="18" charset="0"/>
                <a:ea typeface="Times New Roman" pitchFamily="18" charset="0"/>
                <a:cs typeface="Times New Roman" pitchFamily="18" charset="0"/>
              </a:rPr>
              <a:t>РС = ЧОД / СК = 980 000 / 10% = 9 800 000 руб.</a:t>
            </a:r>
          </a:p>
          <a:p>
            <a:pPr eaLnBrk="0" hangingPunct="0"/>
            <a:endParaRPr lang="ru-RU" sz="1400" dirty="0" smtClean="0">
              <a:solidFill>
                <a:srgbClr val="063888"/>
              </a:solidFill>
              <a:latin typeface="Cambria" pitchFamily="18" charset="0"/>
              <a:ea typeface="Times New Roman" pitchFamily="18" charset="0"/>
              <a:cs typeface="Times New Roman" pitchFamily="18" charset="0"/>
            </a:endParaRPr>
          </a:p>
        </p:txBody>
      </p:sp>
      <p:sp>
        <p:nvSpPr>
          <p:cNvPr id="8" name="Rectangle 1"/>
          <p:cNvSpPr>
            <a:spLocks noChangeArrowheads="1"/>
          </p:cNvSpPr>
          <p:nvPr/>
        </p:nvSpPr>
        <p:spPr bwMode="auto">
          <a:xfrm>
            <a:off x="4716016" y="1268760"/>
            <a:ext cx="4248472" cy="3231654"/>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Оценка недвижимости (под ред. А.Г. Грязновой и </a:t>
            </a:r>
            <a:br>
              <a:rPr lang="ru-RU" sz="1200" i="1" u="sng" dirty="0" smtClean="0">
                <a:solidFill>
                  <a:srgbClr val="002060"/>
                </a:solidFill>
                <a:latin typeface="Cambria" pitchFamily="18" charset="0"/>
                <a:ea typeface="Times New Roman" pitchFamily="18" charset="0"/>
                <a:cs typeface="Times New Roman" pitchFamily="18" charset="0"/>
              </a:rPr>
            </a:br>
            <a:r>
              <a:rPr lang="ru-RU" sz="1200" i="1" u="sng" dirty="0" smtClean="0">
                <a:solidFill>
                  <a:srgbClr val="002060"/>
                </a:solidFill>
                <a:latin typeface="Cambria" pitchFamily="18" charset="0"/>
                <a:ea typeface="Times New Roman" pitchFamily="18" charset="0"/>
                <a:cs typeface="Times New Roman" pitchFamily="18" charset="0"/>
              </a:rPr>
              <a:t>М.А. Федотовой)</a:t>
            </a:r>
          </a:p>
          <a:p>
            <a:pPr algn="just" eaLnBrk="0" hangingPunct="0"/>
            <a:r>
              <a:rPr lang="ru-RU" sz="1200" b="1" dirty="0" smtClean="0">
                <a:solidFill>
                  <a:srgbClr val="002060"/>
                </a:solidFill>
                <a:latin typeface="Cambria" pitchFamily="18" charset="0"/>
                <a:ea typeface="Times New Roman" pitchFamily="18" charset="0"/>
                <a:cs typeface="Times New Roman" pitchFamily="18" charset="0"/>
              </a:rPr>
              <a:t>Метод прямой капитализации. </a:t>
            </a:r>
            <a:r>
              <a:rPr lang="ru-RU" sz="1200" dirty="0" smtClean="0">
                <a:solidFill>
                  <a:srgbClr val="002060"/>
                </a:solidFill>
                <a:latin typeface="Cambria" pitchFamily="18" charset="0"/>
                <a:ea typeface="Times New Roman" pitchFamily="18" charset="0"/>
                <a:cs typeface="Times New Roman" pitchFamily="18" charset="0"/>
              </a:rPr>
              <a:t>Определение стоимости объектов недвижимости с использованием данного метода выполняется путем деления соответствующего рынку годового дохода от объекта на общую ставку капитализации, которая при этом определяется на основе анализа рыночных данных о соотношениях доходов и цен объектов недвижимости, аналогичных оцениваемому объекту.</a:t>
            </a:r>
          </a:p>
          <a:p>
            <a:pPr algn="just" eaLnBrk="0" hangingPunct="0"/>
            <a:endParaRPr lang="ru-RU" sz="1200" dirty="0" smtClean="0">
              <a:solidFill>
                <a:srgbClr val="002060"/>
              </a:solidFill>
              <a:latin typeface="Cambria" pitchFamily="18" charset="0"/>
              <a:ea typeface="Times New Roman" pitchFamily="18" charset="0"/>
              <a:cs typeface="Times New Roman" pitchFamily="18" charset="0"/>
            </a:endParaRP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РС = чистый операционный доход (ЧОД) / ставку капитализации </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ЧОД = действительный </a:t>
            </a:r>
            <a:r>
              <a:rPr lang="ru-RU" sz="1200" dirty="0" err="1" smtClean="0">
                <a:solidFill>
                  <a:srgbClr val="002060"/>
                </a:solidFill>
                <a:latin typeface="Cambria" pitchFamily="18" charset="0"/>
                <a:ea typeface="Times New Roman" pitchFamily="18" charset="0"/>
                <a:cs typeface="Times New Roman" pitchFamily="18" charset="0"/>
              </a:rPr>
              <a:t>валовый</a:t>
            </a:r>
            <a:r>
              <a:rPr lang="ru-RU" sz="1200" dirty="0" smtClean="0">
                <a:solidFill>
                  <a:srgbClr val="002060"/>
                </a:solidFill>
                <a:latin typeface="Cambria" pitchFamily="18" charset="0"/>
                <a:ea typeface="Times New Roman" pitchFamily="18" charset="0"/>
                <a:cs typeface="Times New Roman" pitchFamily="18" charset="0"/>
              </a:rPr>
              <a:t> доход (ДВД) – операционные расходы (ОР)</a:t>
            </a:r>
          </a:p>
          <a:p>
            <a:pPr algn="just" eaLnBrk="0" hangingPunct="0"/>
            <a:r>
              <a:rPr lang="ru-RU" sz="1200" dirty="0" smtClean="0">
                <a:solidFill>
                  <a:srgbClr val="002060"/>
                </a:solidFill>
                <a:latin typeface="Cambria" pitchFamily="18" charset="0"/>
                <a:ea typeface="Times New Roman" pitchFamily="18" charset="0"/>
                <a:cs typeface="Times New Roman" pitchFamily="18" charset="0"/>
              </a:rPr>
              <a:t>ДВД = потенциальный </a:t>
            </a:r>
            <a:r>
              <a:rPr lang="ru-RU" sz="1200" dirty="0" err="1" smtClean="0">
                <a:solidFill>
                  <a:srgbClr val="002060"/>
                </a:solidFill>
                <a:latin typeface="Cambria" pitchFamily="18" charset="0"/>
                <a:ea typeface="Times New Roman" pitchFamily="18" charset="0"/>
                <a:cs typeface="Times New Roman" pitchFamily="18" charset="0"/>
              </a:rPr>
              <a:t>валовый</a:t>
            </a:r>
            <a:r>
              <a:rPr lang="ru-RU" sz="1200" dirty="0" smtClean="0">
                <a:solidFill>
                  <a:srgbClr val="002060"/>
                </a:solidFill>
                <a:latin typeface="Cambria" pitchFamily="18" charset="0"/>
                <a:ea typeface="Times New Roman" pitchFamily="18" charset="0"/>
                <a:cs typeface="Times New Roman" pitchFamily="18" charset="0"/>
              </a:rPr>
              <a:t> доход (ПВД) – потери от недозагрузки </a:t>
            </a:r>
          </a:p>
        </p:txBody>
      </p:sp>
      <p:pic>
        <p:nvPicPr>
          <p:cNvPr id="9" name="Рисунок 7" descr="разобранный кубик.gif"/>
          <p:cNvPicPr>
            <a:picLocks noChangeAspect="1"/>
          </p:cNvPicPr>
          <p:nvPr/>
        </p:nvPicPr>
        <p:blipFill>
          <a:blip r:embed="rId4" cstate="print"/>
          <a:srcRect/>
          <a:stretch>
            <a:fillRect/>
          </a:stretch>
        </p:blipFill>
        <p:spPr bwMode="auto">
          <a:xfrm>
            <a:off x="8316913" y="4508500"/>
            <a:ext cx="682625" cy="698500"/>
          </a:xfrm>
          <a:prstGeom prst="rect">
            <a:avLst/>
          </a:prstGeom>
          <a:noFill/>
          <a:ln w="9525">
            <a:noFill/>
            <a:miter lim="800000"/>
            <a:headEnd/>
            <a:tailEnd/>
          </a:ln>
        </p:spPr>
      </p:pic>
      <p:pic>
        <p:nvPicPr>
          <p:cNvPr id="10" name="Рисунок 8" descr="собранный наполовину кубик.gif"/>
          <p:cNvPicPr>
            <a:picLocks noChangeAspect="1"/>
          </p:cNvPicPr>
          <p:nvPr/>
        </p:nvPicPr>
        <p:blipFill>
          <a:blip r:embed="rId5" cstate="print"/>
          <a:srcRect/>
          <a:stretch>
            <a:fillRect/>
          </a:stretch>
        </p:blipFill>
        <p:spPr bwMode="auto">
          <a:xfrm>
            <a:off x="8316913" y="5229225"/>
            <a:ext cx="682625" cy="711200"/>
          </a:xfrm>
          <a:prstGeom prst="rect">
            <a:avLst/>
          </a:prstGeom>
          <a:noFill/>
          <a:ln w="9525">
            <a:noFill/>
            <a:miter lim="800000"/>
            <a:headEnd/>
            <a:tailEnd/>
          </a:ln>
        </p:spPr>
      </p:pic>
      <p:pic>
        <p:nvPicPr>
          <p:cNvPr id="11" name="Рисунок 9" descr="кубик СМАО.gif"/>
          <p:cNvPicPr>
            <a:picLocks noChangeAspect="1"/>
          </p:cNvPicPr>
          <p:nvPr/>
        </p:nvPicPr>
        <p:blipFill>
          <a:blip r:embed="rId6"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59"/>
            <a:ext cx="8640960" cy="3308598"/>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100" b="1" dirty="0" smtClean="0">
                <a:solidFill>
                  <a:srgbClr val="C00000"/>
                </a:solidFill>
                <a:latin typeface="Cambria" pitchFamily="18" charset="0"/>
                <a:ea typeface="Times New Roman" pitchFamily="18" charset="0"/>
                <a:cs typeface="Times New Roman" pitchFamily="18" charset="0"/>
              </a:rPr>
              <a:t>36</a:t>
            </a:r>
            <a:endParaRPr kumimoji="0" lang="ru-RU" sz="11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Оценщик проводит оценку зарегистрированного объекта недвижимости - </a:t>
            </a:r>
            <a:r>
              <a:rPr lang="ru-RU" sz="1100" b="1" dirty="0" smtClean="0">
                <a:solidFill>
                  <a:srgbClr val="063888"/>
                </a:solidFill>
                <a:latin typeface="Cambria" pitchFamily="18" charset="0"/>
                <a:ea typeface="Times New Roman" pitchFamily="18" charset="0"/>
                <a:cs typeface="Times New Roman" pitchFamily="18" charset="0"/>
              </a:rPr>
              <a:t>подземного резервуара из нержавеющей стали</a:t>
            </a:r>
            <a:r>
              <a:rPr lang="ru-RU" sz="1100" dirty="0" smtClean="0">
                <a:solidFill>
                  <a:srgbClr val="063888"/>
                </a:solidFill>
                <a:latin typeface="Cambria" pitchFamily="18" charset="0"/>
                <a:ea typeface="Times New Roman" pitchFamily="18" charset="0"/>
                <a:cs typeface="Times New Roman" pitchFamily="18" charset="0"/>
              </a:rPr>
              <a:t> внешним объемом 30 м3 и массой 8 тонн.</a:t>
            </a: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В распоряжении оценщика имеются следующие данные:</a:t>
            </a: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Стоимость изготовления металлоконструкций резервуара из углеродистой стали – 8 руб./кг без учета НДС, из </a:t>
            </a:r>
            <a:r>
              <a:rPr lang="ru-RU" sz="1100" b="1" dirty="0" smtClean="0">
                <a:solidFill>
                  <a:srgbClr val="063888"/>
                </a:solidFill>
                <a:latin typeface="Cambria" pitchFamily="18" charset="0"/>
                <a:ea typeface="Times New Roman" pitchFamily="18" charset="0"/>
                <a:cs typeface="Times New Roman" pitchFamily="18" charset="0"/>
              </a:rPr>
              <a:t>нержавеющей стали – 15 руб./кг</a:t>
            </a:r>
            <a:r>
              <a:rPr lang="ru-RU" sz="1100" dirty="0" smtClean="0">
                <a:solidFill>
                  <a:srgbClr val="063888"/>
                </a:solidFill>
                <a:latin typeface="Cambria" pitchFamily="18" charset="0"/>
                <a:ea typeface="Times New Roman" pitchFamily="18" charset="0"/>
                <a:cs typeface="Times New Roman" pitchFamily="18" charset="0"/>
              </a:rPr>
              <a:t>, без учета НДС. Стоимость доставки – 5% от стоимости металлоконструкций резервуара. Затраты на монтаж составляют 150% от стоимости металлоконструкций надземных металлических резервуаров и 2</a:t>
            </a:r>
            <a:r>
              <a:rPr lang="ru-RU" sz="1100" b="1" dirty="0" smtClean="0">
                <a:solidFill>
                  <a:srgbClr val="063888"/>
                </a:solidFill>
                <a:latin typeface="Cambria" pitchFamily="18" charset="0"/>
                <a:ea typeface="Times New Roman" pitchFamily="18" charset="0"/>
                <a:cs typeface="Times New Roman" pitchFamily="18" charset="0"/>
              </a:rPr>
              <a:t>00% от стоимости </a:t>
            </a:r>
            <a:r>
              <a:rPr lang="ru-RU" sz="1100" dirty="0" smtClean="0">
                <a:solidFill>
                  <a:srgbClr val="063888"/>
                </a:solidFill>
                <a:latin typeface="Cambria" pitchFamily="18" charset="0"/>
                <a:ea typeface="Times New Roman" pitchFamily="18" charset="0"/>
                <a:cs typeface="Times New Roman" pitchFamily="18" charset="0"/>
              </a:rPr>
              <a:t>металлоконструкций надземных железобетонных и </a:t>
            </a:r>
            <a:r>
              <a:rPr lang="ru-RU" sz="1100" b="1" dirty="0" smtClean="0">
                <a:solidFill>
                  <a:srgbClr val="063888"/>
                </a:solidFill>
                <a:latin typeface="Cambria" pitchFamily="18" charset="0"/>
                <a:ea typeface="Times New Roman" pitchFamily="18" charset="0"/>
                <a:cs typeface="Times New Roman" pitchFamily="18" charset="0"/>
              </a:rPr>
              <a:t>подземных металлических резервуаров</a:t>
            </a:r>
            <a:r>
              <a:rPr lang="ru-RU" sz="1100" dirty="0" smtClean="0">
                <a:solidFill>
                  <a:srgbClr val="063888"/>
                </a:solidFill>
                <a:latin typeface="Cambria" pitchFamily="18" charset="0"/>
                <a:ea typeface="Times New Roman" pitchFamily="18" charset="0"/>
                <a:cs typeface="Times New Roman" pitchFamily="18" charset="0"/>
              </a:rPr>
              <a:t>. В качестве базы, к которой применяется коэффициент, выступает стоимость резервуаров из нержавеющей стали или железобетона (в зависимости от резервуара). Дополнительно необходимо понести затраты по выемке и вывозу грунта, которые составляют 1000 руб./м3 без учета НДС. Необходимый объем таких работ рассчитывается на основе внешнего объема резервуара и принимается равным ему.</a:t>
            </a: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Оценщик пришел к выводу, что прибыль предпринимателя равна нулю.</a:t>
            </a: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Срок службы резервуара определен на уровне 20 лет, оставшийся срок службы – 15 лет, хронологический возраст – 3 года. Функциональное и экономическое устаревание отсутствует. Прибыль предпринимателя принять равной нулю. Все данные приведены для условий России. Определите рыночную стоимость данного резервуара в рамках затратного подхода (без учета НДС). результат округлить до сотен рублей.</a:t>
            </a:r>
          </a:p>
          <a:p>
            <a:pPr lvl="0" eaLnBrk="0" hangingPunct="0"/>
            <a:endParaRPr lang="ru-RU" sz="11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100" b="1" i="1" dirty="0" smtClean="0">
                <a:solidFill>
                  <a:srgbClr val="063888"/>
                </a:solidFill>
                <a:latin typeface="Cambria" pitchFamily="18" charset="0"/>
                <a:ea typeface="Times New Roman" pitchFamily="18" charset="0"/>
                <a:cs typeface="Times New Roman" pitchFamily="18" charset="0"/>
              </a:rPr>
              <a:t>Варианты ответов:</a:t>
            </a:r>
          </a:p>
          <a:p>
            <a:pPr marL="228600" indent="-228600" eaLnBrk="0" hangingPunct="0">
              <a:buFontTx/>
              <a:buAutoNum type="arabicParenR"/>
            </a:pPr>
            <a:r>
              <a:rPr lang="ru-RU" sz="1100" b="1" dirty="0" smtClean="0">
                <a:solidFill>
                  <a:srgbClr val="C00000"/>
                </a:solidFill>
                <a:latin typeface="Cambria" pitchFamily="18" charset="0"/>
                <a:ea typeface="Times New Roman" pitchFamily="18" charset="0"/>
                <a:cs typeface="Times New Roman" pitchFamily="18" charset="0"/>
              </a:rPr>
              <a:t>297 000.</a:t>
            </a:r>
            <a:r>
              <a:rPr lang="ru-RU" sz="1100" dirty="0" smtClean="0">
                <a:solidFill>
                  <a:srgbClr val="063888"/>
                </a:solidFill>
                <a:latin typeface="Cambria" pitchFamily="18" charset="0"/>
                <a:ea typeface="Times New Roman" pitchFamily="18" charset="0"/>
                <a:cs typeface="Times New Roman" pitchFamily="18" charset="0"/>
              </a:rPr>
              <a:t>	2) 284 000.	3) 241 400.	4) 189 000.	5) 190 500.</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 name="Rectangle 1"/>
          <p:cNvSpPr>
            <a:spLocks noChangeArrowheads="1"/>
          </p:cNvSpPr>
          <p:nvPr/>
        </p:nvSpPr>
        <p:spPr bwMode="auto">
          <a:xfrm>
            <a:off x="251520" y="4740240"/>
            <a:ext cx="7200800" cy="1785104"/>
          </a:xfrm>
          <a:prstGeom prst="rect">
            <a:avLst/>
          </a:prstGeom>
          <a:noFill/>
          <a:ln w="38100">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100" b="1" i="1" dirty="0" smtClean="0">
                <a:solidFill>
                  <a:srgbClr val="C00000"/>
                </a:solidFill>
                <a:latin typeface="Cambria" pitchFamily="18" charset="0"/>
                <a:ea typeface="Times New Roman" pitchFamily="18" charset="0"/>
                <a:cs typeface="Times New Roman" pitchFamily="18" charset="0"/>
              </a:rPr>
              <a:t>Решение:</a:t>
            </a:r>
          </a:p>
          <a:p>
            <a:pPr eaLnBrk="0" hangingPunct="0"/>
            <a:endParaRPr lang="ru-RU" sz="1100" b="1" i="1" dirty="0" smtClean="0">
              <a:solidFill>
                <a:srgbClr val="C00000"/>
              </a:solidFill>
              <a:latin typeface="Cambria" pitchFamily="18" charset="0"/>
              <a:ea typeface="Times New Roman" pitchFamily="18" charset="0"/>
              <a:cs typeface="Times New Roman" pitchFamily="18" charset="0"/>
            </a:endParaRPr>
          </a:p>
          <a:p>
            <a:pPr eaLnBrk="0" hangingPunct="0"/>
            <a:r>
              <a:rPr lang="ru-RU" sz="1100" dirty="0" smtClean="0">
                <a:solidFill>
                  <a:srgbClr val="063888"/>
                </a:solidFill>
                <a:latin typeface="Cambria" pitchFamily="18" charset="0"/>
                <a:ea typeface="Times New Roman" pitchFamily="18" charset="0"/>
                <a:cs typeface="Times New Roman" pitchFamily="18" charset="0"/>
              </a:rPr>
              <a:t>Стоимость металлоконструкций (СМ) = Стоимость изготовления  * </a:t>
            </a:r>
            <a:r>
              <a:rPr lang="en-US" sz="1100" dirty="0" smtClean="0">
                <a:solidFill>
                  <a:srgbClr val="063888"/>
                </a:solidFill>
                <a:latin typeface="Cambria" pitchFamily="18" charset="0"/>
                <a:ea typeface="Times New Roman" pitchFamily="18" charset="0"/>
                <a:cs typeface="Times New Roman" pitchFamily="18" charset="0"/>
              </a:rPr>
              <a:t>m = 15 </a:t>
            </a:r>
            <a:r>
              <a:rPr lang="ru-RU" sz="1100" dirty="0" smtClean="0">
                <a:solidFill>
                  <a:srgbClr val="063888"/>
                </a:solidFill>
                <a:latin typeface="Cambria" pitchFamily="18" charset="0"/>
                <a:ea typeface="Times New Roman" pitchFamily="18" charset="0"/>
                <a:cs typeface="Times New Roman" pitchFamily="18" charset="0"/>
              </a:rPr>
              <a:t>руб./кг * 8 000 кг = 120 000 руб. </a:t>
            </a:r>
          </a:p>
          <a:p>
            <a:pPr eaLnBrk="0" hangingPunct="0"/>
            <a:r>
              <a:rPr lang="ru-RU" sz="1100" dirty="0" smtClean="0">
                <a:solidFill>
                  <a:srgbClr val="063888"/>
                </a:solidFill>
                <a:latin typeface="Cambria" pitchFamily="18" charset="0"/>
                <a:ea typeface="Times New Roman" pitchFamily="18" charset="0"/>
                <a:cs typeface="Times New Roman" pitchFamily="18" charset="0"/>
              </a:rPr>
              <a:t>Стоимость доставки (</a:t>
            </a:r>
            <a:r>
              <a:rPr lang="ru-RU" sz="1100" dirty="0" err="1" smtClean="0">
                <a:solidFill>
                  <a:srgbClr val="063888"/>
                </a:solidFill>
                <a:latin typeface="Cambria" pitchFamily="18" charset="0"/>
                <a:ea typeface="Times New Roman" pitchFamily="18" charset="0"/>
                <a:cs typeface="Times New Roman" pitchFamily="18" charset="0"/>
              </a:rPr>
              <a:t>Сд</a:t>
            </a:r>
            <a:r>
              <a:rPr lang="ru-RU" sz="1100" dirty="0" smtClean="0">
                <a:solidFill>
                  <a:srgbClr val="063888"/>
                </a:solidFill>
                <a:latin typeface="Cambria" pitchFamily="18" charset="0"/>
                <a:ea typeface="Times New Roman" pitchFamily="18" charset="0"/>
                <a:cs typeface="Times New Roman" pitchFamily="18" charset="0"/>
              </a:rPr>
              <a:t>) = 5% * СМ = 5% * 120 000 = 6 000 руб.</a:t>
            </a:r>
          </a:p>
          <a:p>
            <a:pPr eaLnBrk="0" hangingPunct="0"/>
            <a:r>
              <a:rPr lang="ru-RU" sz="1100" dirty="0" smtClean="0">
                <a:solidFill>
                  <a:srgbClr val="063888"/>
                </a:solidFill>
                <a:latin typeface="Cambria" pitchFamily="18" charset="0"/>
                <a:ea typeface="Times New Roman" pitchFamily="18" charset="0"/>
                <a:cs typeface="Times New Roman" pitchFamily="18" charset="0"/>
              </a:rPr>
              <a:t>Стоимость монтажа (См) = 200% * СМ = 200% * 120 000 = 240 000 руб.</a:t>
            </a:r>
          </a:p>
          <a:p>
            <a:pPr eaLnBrk="0" hangingPunct="0"/>
            <a:r>
              <a:rPr lang="ru-RU" sz="1100" dirty="0" smtClean="0">
                <a:solidFill>
                  <a:srgbClr val="063888"/>
                </a:solidFill>
                <a:latin typeface="Cambria" pitchFamily="18" charset="0"/>
                <a:ea typeface="Times New Roman" pitchFamily="18" charset="0"/>
                <a:cs typeface="Times New Roman" pitchFamily="18" charset="0"/>
              </a:rPr>
              <a:t>Затраты по выемке грунта (З) = Затраты * </a:t>
            </a:r>
            <a:r>
              <a:rPr lang="en-US" sz="1100" dirty="0" smtClean="0">
                <a:solidFill>
                  <a:srgbClr val="063888"/>
                </a:solidFill>
                <a:latin typeface="Cambria" pitchFamily="18" charset="0"/>
                <a:ea typeface="Times New Roman" pitchFamily="18" charset="0"/>
                <a:cs typeface="Times New Roman" pitchFamily="18" charset="0"/>
              </a:rPr>
              <a:t>V </a:t>
            </a:r>
            <a:r>
              <a:rPr lang="ru-RU" sz="1100" dirty="0" smtClean="0">
                <a:solidFill>
                  <a:srgbClr val="063888"/>
                </a:solidFill>
                <a:latin typeface="Cambria" pitchFamily="18" charset="0"/>
                <a:ea typeface="Times New Roman" pitchFamily="18" charset="0"/>
                <a:cs typeface="Times New Roman" pitchFamily="18" charset="0"/>
              </a:rPr>
              <a:t> = 1 000 руб. / куб. м * 30 куб. м = 30 000 руб.</a:t>
            </a:r>
          </a:p>
          <a:p>
            <a:pPr eaLnBrk="0" hangingPunct="0"/>
            <a:r>
              <a:rPr lang="ru-RU" sz="1100" dirty="0" smtClean="0">
                <a:solidFill>
                  <a:srgbClr val="063888"/>
                </a:solidFill>
                <a:latin typeface="Cambria" pitchFamily="18" charset="0"/>
                <a:ea typeface="Times New Roman" pitchFamily="18" charset="0"/>
                <a:cs typeface="Times New Roman" pitchFamily="18" charset="0"/>
              </a:rPr>
              <a:t>Стоимость воспроизводства = СМ + </a:t>
            </a:r>
            <a:r>
              <a:rPr lang="ru-RU" sz="1100" dirty="0" err="1" smtClean="0">
                <a:solidFill>
                  <a:srgbClr val="063888"/>
                </a:solidFill>
                <a:latin typeface="Cambria" pitchFamily="18" charset="0"/>
                <a:ea typeface="Times New Roman" pitchFamily="18" charset="0"/>
                <a:cs typeface="Times New Roman" pitchFamily="18" charset="0"/>
              </a:rPr>
              <a:t>Сд+</a:t>
            </a:r>
            <a:r>
              <a:rPr lang="ru-RU" sz="1100" dirty="0" smtClean="0">
                <a:solidFill>
                  <a:srgbClr val="063888"/>
                </a:solidFill>
                <a:latin typeface="Cambria" pitchFamily="18" charset="0"/>
                <a:ea typeface="Times New Roman" pitchFamily="18" charset="0"/>
                <a:cs typeface="Times New Roman" pitchFamily="18" charset="0"/>
              </a:rPr>
              <a:t> См + З = 120 000 + 6 000 + 240 000 + 30 000 = 396 000 руб. </a:t>
            </a:r>
          </a:p>
          <a:p>
            <a:pPr eaLnBrk="0" hangingPunct="0"/>
            <a:r>
              <a:rPr lang="ru-RU" sz="1100" dirty="0" err="1" smtClean="0">
                <a:solidFill>
                  <a:srgbClr val="063888"/>
                </a:solidFill>
                <a:latin typeface="Cambria" pitchFamily="18" charset="0"/>
                <a:ea typeface="Times New Roman" pitchFamily="18" charset="0"/>
                <a:cs typeface="Times New Roman" pitchFamily="18" charset="0"/>
              </a:rPr>
              <a:t>Коэф-т</a:t>
            </a:r>
            <a:r>
              <a:rPr lang="ru-RU" sz="1100" dirty="0" smtClean="0">
                <a:solidFill>
                  <a:srgbClr val="063888"/>
                </a:solidFill>
                <a:latin typeface="Cambria" pitchFamily="18" charset="0"/>
                <a:ea typeface="Times New Roman" pitchFamily="18" charset="0"/>
                <a:cs typeface="Times New Roman" pitchFamily="18" charset="0"/>
              </a:rPr>
              <a:t> износа = 1 - Оставшийся срок службы / Срок службы = 1 - 15 / 20 = 1 – 75% = 25%</a:t>
            </a:r>
          </a:p>
          <a:p>
            <a:pPr eaLnBrk="0" hangingPunct="0"/>
            <a:r>
              <a:rPr lang="ru-RU" sz="1100" dirty="0" smtClean="0">
                <a:solidFill>
                  <a:srgbClr val="063888"/>
                </a:solidFill>
                <a:latin typeface="Cambria" pitchFamily="18" charset="0"/>
                <a:ea typeface="Times New Roman" pitchFamily="18" charset="0"/>
                <a:cs typeface="Times New Roman" pitchFamily="18" charset="0"/>
              </a:rPr>
              <a:t>Стоимость резервуара = Стоимость воспроизводства * (1 – Ки) = 396 000 * (1 – 25%) = </a:t>
            </a:r>
            <a:r>
              <a:rPr lang="ru-RU" sz="1100" b="1" dirty="0" smtClean="0">
                <a:solidFill>
                  <a:srgbClr val="063888"/>
                </a:solidFill>
                <a:latin typeface="Cambria" pitchFamily="18" charset="0"/>
                <a:ea typeface="Times New Roman" pitchFamily="18" charset="0"/>
                <a:cs typeface="Times New Roman" pitchFamily="18" charset="0"/>
              </a:rPr>
              <a:t>297 000 руб.</a:t>
            </a:r>
          </a:p>
          <a:p>
            <a:pPr eaLnBrk="0" hangingPunct="0"/>
            <a:endParaRPr lang="ru-RU" sz="1100" dirty="0" smtClean="0">
              <a:solidFill>
                <a:srgbClr val="063888"/>
              </a:solidFill>
              <a:latin typeface="Cambria" pitchFamily="18" charset="0"/>
              <a:ea typeface="Times New Roman" pitchFamily="18" charset="0"/>
              <a:cs typeface="Times New Roman" pitchFamily="18" charset="0"/>
            </a:endParaRPr>
          </a:p>
        </p:txBody>
      </p:sp>
      <p:pic>
        <p:nvPicPr>
          <p:cNvPr id="9" name="Рисунок 8" descr="собранный наполовину кубик.gif"/>
          <p:cNvPicPr>
            <a:picLocks noChangeAspect="1"/>
          </p:cNvPicPr>
          <p:nvPr/>
        </p:nvPicPr>
        <p:blipFill>
          <a:blip r:embed="rId4" cstate="print"/>
          <a:srcRect/>
          <a:stretch>
            <a:fillRect/>
          </a:stretch>
        </p:blipFill>
        <p:spPr bwMode="auto">
          <a:xfrm>
            <a:off x="8316913" y="5229225"/>
            <a:ext cx="682625" cy="711200"/>
          </a:xfrm>
          <a:prstGeom prst="rect">
            <a:avLst/>
          </a:prstGeom>
          <a:noFill/>
          <a:ln w="9525">
            <a:noFill/>
            <a:miter lim="800000"/>
            <a:headEnd/>
            <a:tailEnd/>
          </a:ln>
        </p:spPr>
      </p:pic>
      <p:pic>
        <p:nvPicPr>
          <p:cNvPr id="10" name="Рисунок 9" descr="кубик СМАО.gif"/>
          <p:cNvPicPr>
            <a:picLocks noChangeAspect="1"/>
          </p:cNvPicPr>
          <p:nvPr/>
        </p:nvPicPr>
        <p:blipFill>
          <a:blip r:embed="rId5"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Рисунок 7" descr="разобранный кубик.gif"/>
          <p:cNvPicPr>
            <a:picLocks noChangeAspect="1"/>
          </p:cNvPicPr>
          <p:nvPr/>
        </p:nvPicPr>
        <p:blipFill>
          <a:blip r:embed="rId3" cstate="print"/>
          <a:srcRect/>
          <a:stretch>
            <a:fillRect/>
          </a:stretch>
        </p:blipFill>
        <p:spPr bwMode="auto">
          <a:xfrm>
            <a:off x="8316913" y="4508500"/>
            <a:ext cx="682625" cy="698500"/>
          </a:xfrm>
          <a:prstGeom prst="rect">
            <a:avLst/>
          </a:prstGeom>
          <a:noFill/>
          <a:ln w="9525">
            <a:noFill/>
            <a:miter lim="800000"/>
            <a:headEnd/>
            <a:tailEnd/>
          </a:ln>
        </p:spPr>
      </p:pic>
      <p:pic>
        <p:nvPicPr>
          <p:cNvPr id="18" name="Рисунок 8" descr="собранный наполовину кубик.gif"/>
          <p:cNvPicPr>
            <a:picLocks noChangeAspect="1"/>
          </p:cNvPicPr>
          <p:nvPr/>
        </p:nvPicPr>
        <p:blipFill>
          <a:blip r:embed="rId4" cstate="print"/>
          <a:srcRect/>
          <a:stretch>
            <a:fillRect/>
          </a:stretch>
        </p:blipFill>
        <p:spPr bwMode="auto">
          <a:xfrm>
            <a:off x="8316913" y="5229225"/>
            <a:ext cx="682625" cy="711200"/>
          </a:xfrm>
          <a:prstGeom prst="rect">
            <a:avLst/>
          </a:prstGeom>
          <a:noFill/>
          <a:ln w="9525">
            <a:noFill/>
            <a:miter lim="800000"/>
            <a:headEnd/>
            <a:tailEnd/>
          </a:ln>
        </p:spPr>
      </p:pic>
      <p:pic>
        <p:nvPicPr>
          <p:cNvPr id="19" name="Рисунок 9" descr="кубик СМАО.gif"/>
          <p:cNvPicPr>
            <a:picLocks noChangeAspect="1"/>
          </p:cNvPicPr>
          <p:nvPr/>
        </p:nvPicPr>
        <p:blipFill>
          <a:blip r:embed="rId5" cstate="print"/>
          <a:srcRect/>
          <a:stretch>
            <a:fillRect/>
          </a:stretch>
        </p:blipFill>
        <p:spPr bwMode="auto">
          <a:xfrm>
            <a:off x="8316913" y="6021388"/>
            <a:ext cx="685800" cy="692150"/>
          </a:xfrm>
          <a:prstGeom prst="rect">
            <a:avLst/>
          </a:prstGeom>
          <a:noFill/>
          <a:ln w="9525">
            <a:noFill/>
            <a:miter lim="800000"/>
            <a:headEnd/>
            <a:tailEnd/>
          </a:ln>
        </p:spPr>
      </p:pic>
      <p:pic>
        <p:nvPicPr>
          <p:cNvPr id="20" name="Рисунок 7" descr="SMAO_new_logo.png"/>
          <p:cNvPicPr>
            <a:picLocks noChangeAspect="1"/>
          </p:cNvPicPr>
          <p:nvPr/>
        </p:nvPicPr>
        <p:blipFill>
          <a:blip r:embed="rId6" cstate="print"/>
          <a:srcRect/>
          <a:stretch>
            <a:fillRect/>
          </a:stretch>
        </p:blipFill>
        <p:spPr bwMode="auto">
          <a:xfrm>
            <a:off x="323850" y="260350"/>
            <a:ext cx="1800225" cy="947738"/>
          </a:xfrm>
          <a:prstGeom prst="rect">
            <a:avLst/>
          </a:prstGeom>
          <a:noFill/>
          <a:ln w="9525">
            <a:noFill/>
            <a:miter lim="800000"/>
            <a:headEnd/>
            <a:tailEnd/>
          </a:ln>
        </p:spPr>
      </p:pic>
      <p:sp>
        <p:nvSpPr>
          <p:cNvPr id="21"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Направления оценочной деятельности</a:t>
            </a:r>
          </a:p>
        </p:txBody>
      </p:sp>
      <p:sp>
        <p:nvSpPr>
          <p:cNvPr id="22" name="Прямоугольник 21"/>
          <p:cNvSpPr/>
          <p:nvPr/>
        </p:nvSpPr>
        <p:spPr>
          <a:xfrm>
            <a:off x="0" y="1484784"/>
            <a:ext cx="7776864" cy="553998"/>
          </a:xfrm>
          <a:prstGeom prst="rect">
            <a:avLst/>
          </a:prstGeom>
        </p:spPr>
        <p:txBody>
          <a:bodyPr wrap="square">
            <a:spAutoFit/>
          </a:bodyPr>
          <a:lstStyle/>
          <a:p>
            <a:endParaRPr lang="ru-RU" sz="1500" dirty="0" smtClean="0">
              <a:solidFill>
                <a:srgbClr val="0C4A82"/>
              </a:solidFill>
              <a:latin typeface="+mn-lt"/>
              <a:cs typeface="+mn-cs"/>
            </a:endParaRPr>
          </a:p>
          <a:p>
            <a:pPr algn="just"/>
            <a:endParaRPr lang="ru-RU" sz="1500" dirty="0">
              <a:solidFill>
                <a:srgbClr val="0C4A82"/>
              </a:solidFill>
              <a:latin typeface="+mn-lt"/>
              <a:cs typeface="+mn-cs"/>
            </a:endParaRPr>
          </a:p>
        </p:txBody>
      </p:sp>
      <p:sp>
        <p:nvSpPr>
          <p:cNvPr id="9" name="Прямоугольник 8"/>
          <p:cNvSpPr/>
          <p:nvPr/>
        </p:nvSpPr>
        <p:spPr>
          <a:xfrm>
            <a:off x="395536" y="1412776"/>
            <a:ext cx="7488832" cy="4924425"/>
          </a:xfrm>
          <a:prstGeom prst="rect">
            <a:avLst/>
          </a:prstGeom>
        </p:spPr>
        <p:txBody>
          <a:bodyPr wrap="square">
            <a:spAutoFit/>
          </a:bodyPr>
          <a:lstStyle/>
          <a:p>
            <a:pPr algn="just">
              <a:spcBef>
                <a:spcPts val="600"/>
              </a:spcBef>
            </a:pPr>
            <a:r>
              <a:rPr lang="ru-RU" b="1" i="1" u="sng" dirty="0" smtClean="0">
                <a:solidFill>
                  <a:srgbClr val="063888"/>
                </a:solidFill>
              </a:rPr>
              <a:t>Оценка недвижимости</a:t>
            </a:r>
            <a:r>
              <a:rPr lang="ru-RU" dirty="0" smtClean="0">
                <a:solidFill>
                  <a:srgbClr val="063888"/>
                </a:solidFill>
              </a:rPr>
              <a:t>:</a:t>
            </a:r>
          </a:p>
          <a:p>
            <a:pPr algn="just">
              <a:spcBef>
                <a:spcPts val="1200"/>
              </a:spcBef>
              <a:buFont typeface="Wingdings" pitchFamily="2" charset="2"/>
              <a:buChar char="ü"/>
            </a:pPr>
            <a:r>
              <a:rPr lang="ru-RU" dirty="0" smtClean="0">
                <a:solidFill>
                  <a:srgbClr val="063888"/>
                </a:solidFill>
              </a:rPr>
              <a:t>застроенных земельных участков, </a:t>
            </a:r>
          </a:p>
          <a:p>
            <a:pPr algn="just">
              <a:spcBef>
                <a:spcPts val="1200"/>
              </a:spcBef>
              <a:buFont typeface="Wingdings" pitchFamily="2" charset="2"/>
              <a:buChar char="ü"/>
            </a:pPr>
            <a:r>
              <a:rPr lang="ru-RU" dirty="0" smtClean="0">
                <a:solidFill>
                  <a:srgbClr val="063888"/>
                </a:solidFill>
              </a:rPr>
              <a:t>незастроенных земельных участков, </a:t>
            </a:r>
          </a:p>
          <a:p>
            <a:pPr algn="just">
              <a:spcBef>
                <a:spcPts val="1200"/>
              </a:spcBef>
              <a:buFont typeface="Wingdings" pitchFamily="2" charset="2"/>
              <a:buChar char="ü"/>
            </a:pPr>
            <a:r>
              <a:rPr lang="ru-RU" dirty="0" smtClean="0">
                <a:solidFill>
                  <a:srgbClr val="063888"/>
                </a:solidFill>
              </a:rPr>
              <a:t>объектов капитального строительства, </a:t>
            </a:r>
          </a:p>
          <a:p>
            <a:pPr algn="just">
              <a:spcBef>
                <a:spcPts val="1200"/>
              </a:spcBef>
              <a:buFont typeface="Wingdings" pitchFamily="2" charset="2"/>
              <a:buChar char="ü"/>
            </a:pPr>
            <a:r>
              <a:rPr lang="ru-RU" dirty="0" smtClean="0">
                <a:solidFill>
                  <a:srgbClr val="063888"/>
                </a:solidFill>
              </a:rPr>
              <a:t>частей земельных участков и объектов капитального строительства, </a:t>
            </a:r>
          </a:p>
          <a:p>
            <a:pPr algn="just">
              <a:spcBef>
                <a:spcPts val="1200"/>
              </a:spcBef>
              <a:buFont typeface="Wingdings" pitchFamily="2" charset="2"/>
              <a:buChar char="ü"/>
            </a:pPr>
            <a:r>
              <a:rPr lang="ru-RU" dirty="0" smtClean="0">
                <a:solidFill>
                  <a:srgbClr val="063888"/>
                </a:solidFill>
              </a:rPr>
              <a:t>жилых и нежилых помещений, </a:t>
            </a:r>
          </a:p>
          <a:p>
            <a:pPr algn="just">
              <a:spcBef>
                <a:spcPts val="1200"/>
              </a:spcBef>
            </a:pPr>
            <a:r>
              <a:rPr lang="ru-RU" dirty="0" smtClean="0">
                <a:solidFill>
                  <a:srgbClr val="063888"/>
                </a:solidFill>
              </a:rPr>
              <a:t>вместе или по отдельности, с учетом связанных с ними имущественных прав, если это не противоречит действующему законодательству, </a:t>
            </a:r>
          </a:p>
          <a:p>
            <a:pPr algn="just">
              <a:spcBef>
                <a:spcPts val="1200"/>
              </a:spcBef>
              <a:buFont typeface="Wingdings" pitchFamily="2" charset="2"/>
              <a:buChar char="ü"/>
            </a:pPr>
            <a:r>
              <a:rPr lang="ru-RU" dirty="0" smtClean="0">
                <a:solidFill>
                  <a:srgbClr val="063888"/>
                </a:solidFill>
              </a:rPr>
              <a:t>долей в праве на объект недвижимости, </a:t>
            </a:r>
          </a:p>
          <a:p>
            <a:pPr algn="just">
              <a:spcBef>
                <a:spcPts val="1200"/>
              </a:spcBef>
              <a:buFont typeface="Wingdings" pitchFamily="2" charset="2"/>
              <a:buChar char="ü"/>
            </a:pPr>
            <a:r>
              <a:rPr lang="ru-RU" dirty="0" smtClean="0">
                <a:solidFill>
                  <a:srgbClr val="063888"/>
                </a:solidFill>
              </a:rPr>
              <a:t>оценка стоимости работ и услуг, связанных с указанными объектами недвижимости.</a:t>
            </a:r>
          </a:p>
        </p:txBody>
      </p:sp>
    </p:spTree>
  </p:cSld>
  <p:clrMapOvr>
    <a:masterClrMapping/>
  </p:clrMapOvr>
  <p:transition spd="slow" advTm="900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8640960" cy="2800767"/>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100" b="1" dirty="0" smtClean="0">
                <a:solidFill>
                  <a:srgbClr val="C00000"/>
                </a:solidFill>
                <a:latin typeface="Cambria" pitchFamily="18" charset="0"/>
                <a:ea typeface="Times New Roman" pitchFamily="18" charset="0"/>
                <a:cs typeface="Times New Roman" pitchFamily="18" charset="0"/>
              </a:rPr>
              <a:t>37</a:t>
            </a:r>
            <a:endParaRPr kumimoji="0" lang="ru-RU" sz="11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На рассматриваемом земельном участке юридически и физически можно построить 1) офисное здание с общей площадью 5000 кв.м, </a:t>
            </a:r>
            <a:r>
              <a:rPr lang="ru-RU" sz="1100" dirty="0" err="1" smtClean="0">
                <a:solidFill>
                  <a:srgbClr val="063888"/>
                </a:solidFill>
                <a:latin typeface="Cambria" pitchFamily="18" charset="0"/>
                <a:ea typeface="Times New Roman" pitchFamily="18" charset="0"/>
                <a:cs typeface="Times New Roman" pitchFamily="18" charset="0"/>
              </a:rPr>
              <a:t>арендопригодной</a:t>
            </a:r>
            <a:r>
              <a:rPr lang="ru-RU" sz="1100" dirty="0" smtClean="0">
                <a:solidFill>
                  <a:srgbClr val="063888"/>
                </a:solidFill>
                <a:latin typeface="Cambria" pitchFamily="18" charset="0"/>
                <a:ea typeface="Times New Roman" pitchFamily="18" charset="0"/>
                <a:cs typeface="Times New Roman" pitchFamily="18" charset="0"/>
              </a:rPr>
              <a:t> площадью - 4500 кв.м, рыночная ставка аренды - 10000 руб./кв.м </a:t>
            </a:r>
            <a:r>
              <a:rPr lang="ru-RU" sz="1100" dirty="0" err="1" smtClean="0">
                <a:solidFill>
                  <a:srgbClr val="063888"/>
                </a:solidFill>
                <a:latin typeface="Cambria" pitchFamily="18" charset="0"/>
                <a:ea typeface="Times New Roman" pitchFamily="18" charset="0"/>
                <a:cs typeface="Times New Roman" pitchFamily="18" charset="0"/>
              </a:rPr>
              <a:t>арендопргодной</a:t>
            </a:r>
            <a:r>
              <a:rPr lang="ru-RU" sz="1100" dirty="0" smtClean="0">
                <a:solidFill>
                  <a:srgbClr val="063888"/>
                </a:solidFill>
                <a:latin typeface="Cambria" pitchFamily="18" charset="0"/>
                <a:ea typeface="Times New Roman" pitchFamily="18" charset="0"/>
                <a:cs typeface="Times New Roman" pitchFamily="18" charset="0"/>
              </a:rPr>
              <a:t> площади в год, стабилизированная загрузка 90%, совокупные операционные расходы, оплачиваемые собственником и капитальный резерв - 1500 руб./кв.м </a:t>
            </a:r>
            <a:r>
              <a:rPr lang="ru-RU" sz="1100" dirty="0" err="1" smtClean="0">
                <a:solidFill>
                  <a:srgbClr val="063888"/>
                </a:solidFill>
                <a:latin typeface="Cambria" pitchFamily="18" charset="0"/>
                <a:ea typeface="Times New Roman" pitchFamily="18" charset="0"/>
                <a:cs typeface="Times New Roman" pitchFamily="18" charset="0"/>
              </a:rPr>
              <a:t>арендопргодной</a:t>
            </a:r>
            <a:r>
              <a:rPr lang="ru-RU" sz="1100" dirty="0" smtClean="0">
                <a:solidFill>
                  <a:srgbClr val="063888"/>
                </a:solidFill>
                <a:latin typeface="Cambria" pitchFamily="18" charset="0"/>
                <a:ea typeface="Times New Roman" pitchFamily="18" charset="0"/>
                <a:cs typeface="Times New Roman" pitchFamily="18" charset="0"/>
              </a:rPr>
              <a:t> площади, рыночная ставка капитализации - 12%, совокупные затраты на </a:t>
            </a:r>
            <a:r>
              <a:rPr lang="ru-RU" sz="1100" dirty="0" err="1" smtClean="0">
                <a:solidFill>
                  <a:srgbClr val="063888"/>
                </a:solidFill>
                <a:latin typeface="Cambria" pitchFamily="18" charset="0"/>
                <a:ea typeface="Times New Roman" pitchFamily="18" charset="0"/>
                <a:cs typeface="Times New Roman" pitchFamily="18" charset="0"/>
              </a:rPr>
              <a:t>девелопмент</a:t>
            </a:r>
            <a:r>
              <a:rPr lang="ru-RU" sz="1100" dirty="0" smtClean="0">
                <a:solidFill>
                  <a:srgbClr val="063888"/>
                </a:solidFill>
                <a:latin typeface="Cambria" pitchFamily="18" charset="0"/>
                <a:ea typeface="Times New Roman" pitchFamily="18" charset="0"/>
                <a:cs typeface="Times New Roman" pitchFamily="18" charset="0"/>
              </a:rPr>
              <a:t> и продажу единого объекта недвижимости - 30 тыс. руб./кв.м общей площади здания; 2) жилой дом с общей площадью 5000 кв.м, продаваемой площадью 4000 кв.м, цена продажи - 90 тыс. руб./кв.м, совокупные затраты на </a:t>
            </a:r>
            <a:r>
              <a:rPr lang="ru-RU" sz="1100" dirty="0" err="1" smtClean="0">
                <a:solidFill>
                  <a:srgbClr val="063888"/>
                </a:solidFill>
                <a:latin typeface="Cambria" pitchFamily="18" charset="0"/>
                <a:ea typeface="Times New Roman" pitchFamily="18" charset="0"/>
                <a:cs typeface="Times New Roman" pitchFamily="18" charset="0"/>
              </a:rPr>
              <a:t>девелопмент</a:t>
            </a:r>
            <a:r>
              <a:rPr lang="ru-RU" sz="1100" dirty="0" smtClean="0">
                <a:solidFill>
                  <a:srgbClr val="063888"/>
                </a:solidFill>
                <a:latin typeface="Cambria" pitchFamily="18" charset="0"/>
                <a:ea typeface="Times New Roman" pitchFamily="18" charset="0"/>
                <a:cs typeface="Times New Roman" pitchFamily="18" charset="0"/>
              </a:rPr>
              <a:t> здания и продажу площадей - 45 тыс. руб./кв.м общей площади здания. Определите все значения прибыли предпринимателя (в % от выручки от продажи) для </a:t>
            </a:r>
            <a:r>
              <a:rPr lang="ru-RU" sz="1100" dirty="0" err="1" smtClean="0">
                <a:solidFill>
                  <a:srgbClr val="063888"/>
                </a:solidFill>
                <a:latin typeface="Cambria" pitchFamily="18" charset="0"/>
                <a:ea typeface="Times New Roman" pitchFamily="18" charset="0"/>
                <a:cs typeface="Times New Roman" pitchFamily="18" charset="0"/>
              </a:rPr>
              <a:t>девелопмента</a:t>
            </a:r>
            <a:r>
              <a:rPr lang="ru-RU" sz="1100" dirty="0" smtClean="0">
                <a:solidFill>
                  <a:srgbClr val="063888"/>
                </a:solidFill>
                <a:latin typeface="Cambria" pitchFamily="18" charset="0"/>
                <a:ea typeface="Times New Roman" pitchFamily="18" charset="0"/>
                <a:cs typeface="Times New Roman" pitchFamily="18" charset="0"/>
              </a:rPr>
              <a:t> жилого здания, для которых </a:t>
            </a:r>
            <a:r>
              <a:rPr lang="ru-RU" sz="1100" dirty="0" err="1" smtClean="0">
                <a:solidFill>
                  <a:srgbClr val="063888"/>
                </a:solidFill>
                <a:latin typeface="Cambria" pitchFamily="18" charset="0"/>
                <a:ea typeface="Times New Roman" pitchFamily="18" charset="0"/>
                <a:cs typeface="Times New Roman" pitchFamily="18" charset="0"/>
              </a:rPr>
              <a:t>девелопмент</a:t>
            </a:r>
            <a:r>
              <a:rPr lang="ru-RU" sz="1100" dirty="0" smtClean="0">
                <a:solidFill>
                  <a:srgbClr val="063888"/>
                </a:solidFill>
                <a:latin typeface="Cambria" pitchFamily="18" charset="0"/>
                <a:ea typeface="Times New Roman" pitchFamily="18" charset="0"/>
                <a:cs typeface="Times New Roman" pitchFamily="18" charset="0"/>
              </a:rPr>
              <a:t> жилого здания будет являться НЭИ рассматриваемого земельного участка. Рыночная прибыль предпринимателя при </a:t>
            </a:r>
            <a:r>
              <a:rPr lang="ru-RU" sz="1100" dirty="0" err="1" smtClean="0">
                <a:solidFill>
                  <a:srgbClr val="063888"/>
                </a:solidFill>
                <a:latin typeface="Cambria" pitchFamily="18" charset="0"/>
                <a:ea typeface="Times New Roman" pitchFamily="18" charset="0"/>
                <a:cs typeface="Times New Roman" pitchFamily="18" charset="0"/>
              </a:rPr>
              <a:t>девелопменте</a:t>
            </a:r>
            <a:r>
              <a:rPr lang="ru-RU" sz="1100" dirty="0" smtClean="0">
                <a:solidFill>
                  <a:srgbClr val="063888"/>
                </a:solidFill>
                <a:latin typeface="Cambria" pitchFamily="18" charset="0"/>
                <a:ea typeface="Times New Roman" pitchFamily="18" charset="0"/>
                <a:cs typeface="Times New Roman" pitchFamily="18" charset="0"/>
              </a:rPr>
              <a:t> офисного здания составляет 20% от цены продажи единого объекта недвижимости. Предположить, что на момент продажи офисное здание имеет стабилизированную загрузку на рыночных условиях, а фактор разновременности денежных потоков учтен в прибыли предпринимателя. Результат округлить до целых процентов.</a:t>
            </a:r>
          </a:p>
          <a:p>
            <a:pPr lvl="0" eaLnBrk="0" hangingPunct="0"/>
            <a:endParaRPr lang="ru-RU" sz="11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100" b="1" i="1" dirty="0" smtClean="0">
                <a:solidFill>
                  <a:srgbClr val="063888"/>
                </a:solidFill>
                <a:latin typeface="Cambria" pitchFamily="18" charset="0"/>
                <a:ea typeface="Times New Roman" pitchFamily="18" charset="0"/>
                <a:cs typeface="Times New Roman" pitchFamily="18" charset="0"/>
              </a:rPr>
              <a:t>Варианты ответов:</a:t>
            </a:r>
          </a:p>
          <a:p>
            <a:pPr lvl="0" eaLnBrk="0" hangingPunct="0"/>
            <a:r>
              <a:rPr lang="ru-RU" sz="1100" b="1" dirty="0" smtClean="0">
                <a:solidFill>
                  <a:srgbClr val="C00000"/>
                </a:solidFill>
                <a:latin typeface="Cambria" pitchFamily="18" charset="0"/>
                <a:ea typeface="Times New Roman" pitchFamily="18" charset="0"/>
                <a:cs typeface="Times New Roman" pitchFamily="18" charset="0"/>
              </a:rPr>
              <a:t>1) Меньше 17%. </a:t>
            </a:r>
            <a:r>
              <a:rPr lang="ru-RU" sz="1100" dirty="0" smtClean="0">
                <a:solidFill>
                  <a:srgbClr val="063888"/>
                </a:solidFill>
                <a:latin typeface="Cambria" pitchFamily="18" charset="0"/>
                <a:ea typeface="Times New Roman" pitchFamily="18" charset="0"/>
                <a:cs typeface="Times New Roman" pitchFamily="18" charset="0"/>
              </a:rPr>
              <a:t>	2) Меньше 26%.	3) Больше 26%.	4) Меньше 8%.	5) Больше 8%.</a:t>
            </a:r>
          </a:p>
          <a:p>
            <a:pPr lvl="0" eaLnBrk="0" hangingPunct="0"/>
            <a:r>
              <a:rPr lang="ru-RU" sz="1100" dirty="0" smtClean="0">
                <a:solidFill>
                  <a:srgbClr val="063888"/>
                </a:solidFill>
                <a:latin typeface="Cambria" pitchFamily="18" charset="0"/>
                <a:ea typeface="Times New Roman" pitchFamily="18" charset="0"/>
                <a:cs typeface="Times New Roman" pitchFamily="18" charset="0"/>
              </a:rPr>
              <a:t>6) Больше 17%.</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 name="Rectangle 1"/>
          <p:cNvSpPr>
            <a:spLocks noChangeArrowheads="1"/>
          </p:cNvSpPr>
          <p:nvPr/>
        </p:nvSpPr>
        <p:spPr bwMode="auto">
          <a:xfrm>
            <a:off x="251520" y="4135139"/>
            <a:ext cx="8640960" cy="2462213"/>
          </a:xfrm>
          <a:prstGeom prst="rect">
            <a:avLst/>
          </a:prstGeom>
          <a:noFill/>
          <a:ln w="38100">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100" b="1" i="1" dirty="0" smtClean="0">
                <a:solidFill>
                  <a:srgbClr val="C00000"/>
                </a:solidFill>
                <a:latin typeface="Cambria" pitchFamily="18" charset="0"/>
                <a:ea typeface="Times New Roman" pitchFamily="18" charset="0"/>
                <a:cs typeface="Times New Roman" pitchFamily="18" charset="0"/>
              </a:rPr>
              <a:t>Решение:</a:t>
            </a:r>
          </a:p>
          <a:p>
            <a:pPr eaLnBrk="0" hangingPunct="0"/>
            <a:endParaRPr lang="ru-RU" sz="1100" b="1" i="1" dirty="0" smtClean="0">
              <a:solidFill>
                <a:srgbClr val="C00000"/>
              </a:solidFill>
              <a:latin typeface="Cambria" pitchFamily="18" charset="0"/>
              <a:ea typeface="Times New Roman" pitchFamily="18" charset="0"/>
              <a:cs typeface="Times New Roman" pitchFamily="18" charset="0"/>
            </a:endParaRPr>
          </a:p>
          <a:p>
            <a:pPr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eaLnBrk="0" hangingPunct="0"/>
            <a:endParaRPr lang="ru-RU" sz="1100" dirty="0" smtClean="0">
              <a:solidFill>
                <a:srgbClr val="063888"/>
              </a:solidFill>
              <a:latin typeface="Cambria" pitchFamily="18" charset="0"/>
              <a:ea typeface="Times New Roman" pitchFamily="18" charset="0"/>
              <a:cs typeface="Times New Roman" pitchFamily="18" charset="0"/>
            </a:endParaRPr>
          </a:p>
          <a:p>
            <a:pPr eaLnBrk="0" hangingPunct="0"/>
            <a:endParaRPr lang="ru-RU" sz="1100" dirty="0" smtClean="0">
              <a:solidFill>
                <a:srgbClr val="063888"/>
              </a:solidFill>
              <a:latin typeface="Cambria" pitchFamily="18" charset="0"/>
              <a:ea typeface="Times New Roman" pitchFamily="18" charset="0"/>
              <a:cs typeface="Times New Roman" pitchFamily="18" charset="0"/>
            </a:endParaRPr>
          </a:p>
        </p:txBody>
      </p:sp>
      <p:sp>
        <p:nvSpPr>
          <p:cNvPr id="7" name="Rectangle 1"/>
          <p:cNvSpPr>
            <a:spLocks noChangeArrowheads="1"/>
          </p:cNvSpPr>
          <p:nvPr/>
        </p:nvSpPr>
        <p:spPr bwMode="auto">
          <a:xfrm>
            <a:off x="251520" y="4293096"/>
            <a:ext cx="4320480" cy="2160240"/>
          </a:xfrm>
          <a:prstGeom prst="rect">
            <a:avLst/>
          </a:prstGeom>
          <a:no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100" b="1" dirty="0" smtClean="0">
                <a:solidFill>
                  <a:srgbClr val="063888"/>
                </a:solidFill>
                <a:latin typeface="Cambria" pitchFamily="18" charset="0"/>
                <a:ea typeface="Times New Roman" pitchFamily="18" charset="0"/>
                <a:cs typeface="Times New Roman" pitchFamily="18" charset="0"/>
              </a:rPr>
              <a:t>1) Офисное здание</a:t>
            </a:r>
          </a:p>
          <a:p>
            <a:pPr eaLnBrk="0" hangingPunct="0"/>
            <a:r>
              <a:rPr lang="ru-RU" sz="1100" dirty="0" smtClean="0">
                <a:solidFill>
                  <a:srgbClr val="063888"/>
                </a:solidFill>
                <a:latin typeface="Cambria" pitchFamily="18" charset="0"/>
                <a:ea typeface="Times New Roman" pitchFamily="18" charset="0"/>
                <a:cs typeface="Times New Roman" pitchFamily="18" charset="0"/>
              </a:rPr>
              <a:t>ПВД = Ставка * </a:t>
            </a:r>
            <a:r>
              <a:rPr lang="en-US" sz="1100" dirty="0" smtClean="0">
                <a:solidFill>
                  <a:srgbClr val="063888"/>
                </a:solidFill>
                <a:latin typeface="Cambria" pitchFamily="18" charset="0"/>
                <a:ea typeface="Times New Roman" pitchFamily="18" charset="0"/>
                <a:cs typeface="Times New Roman" pitchFamily="18" charset="0"/>
              </a:rPr>
              <a:t>S</a:t>
            </a:r>
            <a:r>
              <a:rPr lang="ru-RU" sz="1100" dirty="0" smtClean="0">
                <a:solidFill>
                  <a:srgbClr val="063888"/>
                </a:solidFill>
                <a:latin typeface="Cambria" pitchFamily="18" charset="0"/>
                <a:ea typeface="Times New Roman" pitchFamily="18" charset="0"/>
                <a:cs typeface="Times New Roman" pitchFamily="18" charset="0"/>
              </a:rPr>
              <a:t>а = 10 000 * 4 500 = 45 000 000 руб.</a:t>
            </a:r>
          </a:p>
          <a:p>
            <a:pPr eaLnBrk="0" hangingPunct="0"/>
            <a:r>
              <a:rPr lang="ru-RU" sz="1100" dirty="0" smtClean="0">
                <a:solidFill>
                  <a:srgbClr val="063888"/>
                </a:solidFill>
                <a:latin typeface="Cambria" pitchFamily="18" charset="0"/>
                <a:ea typeface="Times New Roman" pitchFamily="18" charset="0"/>
                <a:cs typeface="Times New Roman" pitchFamily="18" charset="0"/>
              </a:rPr>
              <a:t>ДВД = ПВД * </a:t>
            </a:r>
            <a:r>
              <a:rPr lang="ru-RU" sz="1100" dirty="0" err="1" smtClean="0">
                <a:solidFill>
                  <a:srgbClr val="063888"/>
                </a:solidFill>
                <a:latin typeface="Cambria" pitchFamily="18" charset="0"/>
                <a:ea typeface="Times New Roman" pitchFamily="18" charset="0"/>
                <a:cs typeface="Times New Roman" pitchFamily="18" charset="0"/>
              </a:rPr>
              <a:t>Кзагрузки</a:t>
            </a:r>
            <a:r>
              <a:rPr lang="ru-RU" sz="1100" dirty="0" smtClean="0">
                <a:solidFill>
                  <a:srgbClr val="063888"/>
                </a:solidFill>
                <a:latin typeface="Cambria" pitchFamily="18" charset="0"/>
                <a:ea typeface="Times New Roman" pitchFamily="18" charset="0"/>
                <a:cs typeface="Times New Roman" pitchFamily="18" charset="0"/>
              </a:rPr>
              <a:t>  = 45 000 000 * 90% = 40 500 000 руб.</a:t>
            </a:r>
          </a:p>
          <a:p>
            <a:pPr eaLnBrk="0" hangingPunct="0"/>
            <a:r>
              <a:rPr lang="ru-RU" sz="1100" dirty="0" smtClean="0">
                <a:solidFill>
                  <a:srgbClr val="063888"/>
                </a:solidFill>
                <a:latin typeface="Cambria" pitchFamily="18" charset="0"/>
                <a:ea typeface="Times New Roman" pitchFamily="18" charset="0"/>
                <a:cs typeface="Times New Roman" pitchFamily="18" charset="0"/>
              </a:rPr>
              <a:t>ОР = 1 500 * 4 500 = 6 750 000 руб.</a:t>
            </a:r>
          </a:p>
          <a:p>
            <a:pPr eaLnBrk="0" hangingPunct="0"/>
            <a:r>
              <a:rPr lang="ru-RU" sz="1100" dirty="0" smtClean="0">
                <a:solidFill>
                  <a:srgbClr val="063888"/>
                </a:solidFill>
                <a:latin typeface="Cambria" pitchFamily="18" charset="0"/>
                <a:ea typeface="Times New Roman" pitchFamily="18" charset="0"/>
                <a:cs typeface="Times New Roman" pitchFamily="18" charset="0"/>
              </a:rPr>
              <a:t>ЧОД = ДВД – ОР = 40 500 000 – 6 750 000 = 33 750 000 руб.</a:t>
            </a:r>
          </a:p>
          <a:p>
            <a:pPr eaLnBrk="0" hangingPunct="0"/>
            <a:r>
              <a:rPr lang="ru-RU" sz="1100" dirty="0" smtClean="0">
                <a:solidFill>
                  <a:srgbClr val="063888"/>
                </a:solidFill>
                <a:latin typeface="Cambria" pitchFamily="18" charset="0"/>
                <a:ea typeface="Times New Roman" pitchFamily="18" charset="0"/>
                <a:cs typeface="Times New Roman" pitchFamily="18" charset="0"/>
              </a:rPr>
              <a:t>Цена продажи = ЧОД / СК = 33 750 000 / 12% = 281 250 000 руб.</a:t>
            </a:r>
          </a:p>
          <a:p>
            <a:pPr eaLnBrk="0" hangingPunct="0"/>
            <a:r>
              <a:rPr lang="ru-RU" sz="1100" dirty="0" smtClean="0">
                <a:solidFill>
                  <a:srgbClr val="063888"/>
                </a:solidFill>
                <a:latin typeface="Cambria" pitchFamily="18" charset="0"/>
                <a:ea typeface="Times New Roman" pitchFamily="18" charset="0"/>
                <a:cs typeface="Times New Roman" pitchFamily="18" charset="0"/>
              </a:rPr>
              <a:t>Прибыль = 20% * ЦП = 20% * 281 250 000 = 56 250 000 руб.</a:t>
            </a:r>
          </a:p>
          <a:p>
            <a:pPr eaLnBrk="0" hangingPunct="0"/>
            <a:r>
              <a:rPr lang="ru-RU" sz="1100" dirty="0" smtClean="0">
                <a:solidFill>
                  <a:srgbClr val="063888"/>
                </a:solidFill>
                <a:latin typeface="Cambria" pitchFamily="18" charset="0"/>
                <a:ea typeface="Times New Roman" pitchFamily="18" charset="0"/>
                <a:cs typeface="Times New Roman" pitchFamily="18" charset="0"/>
              </a:rPr>
              <a:t>Затраты на </a:t>
            </a:r>
            <a:r>
              <a:rPr lang="ru-RU" sz="1100" dirty="0" err="1" smtClean="0">
                <a:solidFill>
                  <a:srgbClr val="063888"/>
                </a:solidFill>
                <a:latin typeface="Cambria" pitchFamily="18" charset="0"/>
                <a:ea typeface="Times New Roman" pitchFamily="18" charset="0"/>
                <a:cs typeface="Times New Roman" pitchFamily="18" charset="0"/>
              </a:rPr>
              <a:t>девелопмент</a:t>
            </a:r>
            <a:r>
              <a:rPr lang="ru-RU" sz="1100" dirty="0" smtClean="0">
                <a:solidFill>
                  <a:srgbClr val="063888"/>
                </a:solidFill>
                <a:latin typeface="Cambria" pitchFamily="18" charset="0"/>
                <a:ea typeface="Times New Roman" pitchFamily="18" charset="0"/>
                <a:cs typeface="Times New Roman" pitchFamily="18" charset="0"/>
              </a:rPr>
              <a:t> =  30 000 * 5 000 = 150 000 000 руб.</a:t>
            </a:r>
          </a:p>
          <a:p>
            <a:pPr eaLnBrk="0" hangingPunct="0">
              <a:spcBef>
                <a:spcPts val="600"/>
              </a:spcBef>
            </a:pPr>
            <a:r>
              <a:rPr lang="ru-RU" sz="1100" b="1" dirty="0" smtClean="0">
                <a:solidFill>
                  <a:srgbClr val="063888"/>
                </a:solidFill>
                <a:latin typeface="Cambria" pitchFamily="18" charset="0"/>
                <a:ea typeface="Times New Roman" pitchFamily="18" charset="0"/>
                <a:cs typeface="Times New Roman" pitchFamily="18" charset="0"/>
              </a:rPr>
              <a:t>ЦП = ЗУ + </a:t>
            </a:r>
            <a:r>
              <a:rPr lang="ru-RU" sz="1100" b="1" dirty="0" err="1" smtClean="0">
                <a:solidFill>
                  <a:srgbClr val="063888"/>
                </a:solidFill>
                <a:latin typeface="Cambria" pitchFamily="18" charset="0"/>
                <a:ea typeface="Times New Roman" pitchFamily="18" charset="0"/>
                <a:cs typeface="Times New Roman" pitchFamily="18" charset="0"/>
              </a:rPr>
              <a:t>Зд</a:t>
            </a:r>
            <a:r>
              <a:rPr lang="ru-RU" sz="1100" b="1" dirty="0" smtClean="0">
                <a:solidFill>
                  <a:srgbClr val="063888"/>
                </a:solidFill>
                <a:latin typeface="Cambria" pitchFamily="18" charset="0"/>
                <a:ea typeface="Times New Roman" pitchFamily="18" charset="0"/>
                <a:cs typeface="Times New Roman" pitchFamily="18" charset="0"/>
              </a:rPr>
              <a:t> + П</a:t>
            </a:r>
          </a:p>
          <a:p>
            <a:pPr eaLnBrk="0" hangingPunct="0">
              <a:spcBef>
                <a:spcPts val="600"/>
              </a:spcBef>
            </a:pPr>
            <a:r>
              <a:rPr lang="ru-RU" sz="1100" b="1" dirty="0" smtClean="0">
                <a:solidFill>
                  <a:srgbClr val="063888"/>
                </a:solidFill>
                <a:latin typeface="Cambria" pitchFamily="18" charset="0"/>
                <a:ea typeface="Times New Roman" pitchFamily="18" charset="0"/>
                <a:cs typeface="Times New Roman" pitchFamily="18" charset="0"/>
              </a:rPr>
              <a:t>ЗУ</a:t>
            </a:r>
            <a:r>
              <a:rPr lang="ru-RU" sz="1100" dirty="0" smtClean="0">
                <a:solidFill>
                  <a:srgbClr val="063888"/>
                </a:solidFill>
                <a:latin typeface="Cambria" pitchFamily="18" charset="0"/>
                <a:ea typeface="Times New Roman" pitchFamily="18" charset="0"/>
                <a:cs typeface="Times New Roman" pitchFamily="18" charset="0"/>
              </a:rPr>
              <a:t> = ЦП – П – </a:t>
            </a:r>
            <a:r>
              <a:rPr lang="ru-RU" sz="1100" dirty="0" err="1" smtClean="0">
                <a:solidFill>
                  <a:srgbClr val="063888"/>
                </a:solidFill>
                <a:latin typeface="Cambria" pitchFamily="18" charset="0"/>
                <a:ea typeface="Times New Roman" pitchFamily="18" charset="0"/>
                <a:cs typeface="Times New Roman" pitchFamily="18" charset="0"/>
              </a:rPr>
              <a:t>Зд</a:t>
            </a:r>
            <a:r>
              <a:rPr lang="ru-RU" sz="1100" dirty="0" smtClean="0">
                <a:solidFill>
                  <a:srgbClr val="063888"/>
                </a:solidFill>
                <a:latin typeface="Cambria" pitchFamily="18" charset="0"/>
                <a:ea typeface="Times New Roman" pitchFamily="18" charset="0"/>
                <a:cs typeface="Times New Roman" pitchFamily="18" charset="0"/>
              </a:rPr>
              <a:t> = 281 250 000 – 56 250 000 – 150 000  000 =</a:t>
            </a:r>
          </a:p>
          <a:p>
            <a:pPr eaLnBrk="0" hangingPunct="0"/>
            <a:r>
              <a:rPr lang="ru-RU" sz="1100" dirty="0" smtClean="0">
                <a:solidFill>
                  <a:srgbClr val="063888"/>
                </a:solidFill>
                <a:latin typeface="Cambria" pitchFamily="18" charset="0"/>
                <a:ea typeface="Times New Roman" pitchFamily="18" charset="0"/>
                <a:cs typeface="Times New Roman" pitchFamily="18" charset="0"/>
              </a:rPr>
              <a:t>=  </a:t>
            </a:r>
            <a:r>
              <a:rPr lang="ru-RU" sz="1100" b="1" dirty="0" smtClean="0">
                <a:solidFill>
                  <a:srgbClr val="063888"/>
                </a:solidFill>
                <a:latin typeface="Cambria" pitchFamily="18" charset="0"/>
                <a:ea typeface="Times New Roman" pitchFamily="18" charset="0"/>
                <a:cs typeface="Times New Roman" pitchFamily="18" charset="0"/>
              </a:rPr>
              <a:t>75 000 000 руб.</a:t>
            </a:r>
          </a:p>
        </p:txBody>
      </p:sp>
      <p:sp>
        <p:nvSpPr>
          <p:cNvPr id="9" name="Rectangle 1"/>
          <p:cNvSpPr>
            <a:spLocks noChangeArrowheads="1"/>
          </p:cNvSpPr>
          <p:nvPr/>
        </p:nvSpPr>
        <p:spPr bwMode="auto">
          <a:xfrm>
            <a:off x="4572000" y="4149080"/>
            <a:ext cx="4320480" cy="1107996"/>
          </a:xfrm>
          <a:prstGeom prst="rect">
            <a:avLst/>
          </a:prstGeom>
          <a:no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100" b="1" dirty="0" smtClean="0">
                <a:solidFill>
                  <a:srgbClr val="063888"/>
                </a:solidFill>
                <a:latin typeface="Cambria" pitchFamily="18" charset="0"/>
                <a:ea typeface="Times New Roman" pitchFamily="18" charset="0"/>
                <a:cs typeface="Times New Roman" pitchFamily="18" charset="0"/>
              </a:rPr>
              <a:t>2) Жилой дом</a:t>
            </a:r>
          </a:p>
          <a:p>
            <a:pPr eaLnBrk="0" hangingPunct="0"/>
            <a:r>
              <a:rPr lang="ru-RU" sz="1100" dirty="0" smtClean="0">
                <a:solidFill>
                  <a:srgbClr val="063888"/>
                </a:solidFill>
                <a:latin typeface="Cambria" pitchFamily="18" charset="0"/>
                <a:ea typeface="Times New Roman" pitchFamily="18" charset="0"/>
                <a:cs typeface="Times New Roman" pitchFamily="18" charset="0"/>
              </a:rPr>
              <a:t>Цена продажи = Цена * </a:t>
            </a:r>
            <a:r>
              <a:rPr lang="en-US" sz="1100" dirty="0" smtClean="0">
                <a:solidFill>
                  <a:srgbClr val="063888"/>
                </a:solidFill>
                <a:latin typeface="Cambria" pitchFamily="18" charset="0"/>
                <a:ea typeface="Times New Roman" pitchFamily="18" charset="0"/>
                <a:cs typeface="Times New Roman" pitchFamily="18" charset="0"/>
              </a:rPr>
              <a:t>S </a:t>
            </a:r>
            <a:r>
              <a:rPr lang="ru-RU" sz="1100" dirty="0" smtClean="0">
                <a:solidFill>
                  <a:srgbClr val="063888"/>
                </a:solidFill>
                <a:latin typeface="Cambria" pitchFamily="18" charset="0"/>
                <a:ea typeface="Times New Roman" pitchFamily="18" charset="0"/>
                <a:cs typeface="Times New Roman" pitchFamily="18" charset="0"/>
              </a:rPr>
              <a:t>= 90 000 * 4 000 = 360 000 000 руб.</a:t>
            </a:r>
          </a:p>
          <a:p>
            <a:pPr eaLnBrk="0" hangingPunct="0"/>
            <a:r>
              <a:rPr lang="ru-RU" sz="1100" dirty="0" smtClean="0">
                <a:solidFill>
                  <a:srgbClr val="063888"/>
                </a:solidFill>
                <a:latin typeface="Cambria" pitchFamily="18" charset="0"/>
                <a:ea typeface="Times New Roman" pitchFamily="18" charset="0"/>
                <a:cs typeface="Times New Roman" pitchFamily="18" charset="0"/>
              </a:rPr>
              <a:t>Затраты на </a:t>
            </a:r>
            <a:r>
              <a:rPr lang="ru-RU" sz="1100" dirty="0" err="1" smtClean="0">
                <a:solidFill>
                  <a:srgbClr val="063888"/>
                </a:solidFill>
                <a:latin typeface="Cambria" pitchFamily="18" charset="0"/>
                <a:ea typeface="Times New Roman" pitchFamily="18" charset="0"/>
                <a:cs typeface="Times New Roman" pitchFamily="18" charset="0"/>
              </a:rPr>
              <a:t>девелопмент</a:t>
            </a:r>
            <a:r>
              <a:rPr lang="ru-RU" sz="1100" dirty="0" smtClean="0">
                <a:solidFill>
                  <a:srgbClr val="063888"/>
                </a:solidFill>
                <a:latin typeface="Cambria" pitchFamily="18" charset="0"/>
                <a:ea typeface="Times New Roman" pitchFamily="18" charset="0"/>
                <a:cs typeface="Times New Roman" pitchFamily="18" charset="0"/>
              </a:rPr>
              <a:t> =  45 000 * 5 000 = 225 000 000 руб.</a:t>
            </a:r>
          </a:p>
          <a:p>
            <a:pPr eaLnBrk="0" hangingPunct="0"/>
            <a:r>
              <a:rPr lang="ru-RU" sz="1100" dirty="0" smtClean="0">
                <a:solidFill>
                  <a:srgbClr val="063888"/>
                </a:solidFill>
                <a:latin typeface="Cambria" pitchFamily="18" charset="0"/>
                <a:ea typeface="Times New Roman" pitchFamily="18" charset="0"/>
                <a:cs typeface="Times New Roman" pitchFamily="18" charset="0"/>
              </a:rPr>
              <a:t>Прибыль = ЦП – </a:t>
            </a:r>
            <a:r>
              <a:rPr lang="ru-RU" sz="1100" dirty="0" err="1" smtClean="0">
                <a:solidFill>
                  <a:srgbClr val="063888"/>
                </a:solidFill>
                <a:latin typeface="Cambria" pitchFamily="18" charset="0"/>
                <a:ea typeface="Times New Roman" pitchFamily="18" charset="0"/>
                <a:cs typeface="Times New Roman" pitchFamily="18" charset="0"/>
              </a:rPr>
              <a:t>Зд</a:t>
            </a:r>
            <a:r>
              <a:rPr lang="ru-RU" sz="1100" dirty="0" smtClean="0">
                <a:solidFill>
                  <a:srgbClr val="063888"/>
                </a:solidFill>
                <a:latin typeface="Cambria" pitchFamily="18" charset="0"/>
                <a:ea typeface="Times New Roman" pitchFamily="18" charset="0"/>
                <a:cs typeface="Times New Roman" pitchFamily="18" charset="0"/>
              </a:rPr>
              <a:t> - ЗУ = 360 000 000 – 225 000 000 –75 000 000= </a:t>
            </a:r>
          </a:p>
          <a:p>
            <a:pPr eaLnBrk="0" hangingPunct="0"/>
            <a:r>
              <a:rPr lang="ru-RU" sz="1100" dirty="0" smtClean="0">
                <a:solidFill>
                  <a:srgbClr val="063888"/>
                </a:solidFill>
                <a:latin typeface="Cambria" pitchFamily="18" charset="0"/>
                <a:ea typeface="Times New Roman" pitchFamily="18" charset="0"/>
                <a:cs typeface="Times New Roman" pitchFamily="18" charset="0"/>
              </a:rPr>
              <a:t>= 60 000 000 руб.</a:t>
            </a:r>
          </a:p>
          <a:p>
            <a:pPr eaLnBrk="0" hangingPunct="0"/>
            <a:r>
              <a:rPr lang="ru-RU" sz="1100" b="1" dirty="0" smtClean="0">
                <a:solidFill>
                  <a:srgbClr val="063888"/>
                </a:solidFill>
                <a:latin typeface="Cambria" pitchFamily="18" charset="0"/>
                <a:ea typeface="Times New Roman" pitchFamily="18" charset="0"/>
                <a:cs typeface="Times New Roman" pitchFamily="18" charset="0"/>
              </a:rPr>
              <a:t>Прибыль (%) </a:t>
            </a:r>
            <a:r>
              <a:rPr lang="ru-RU" sz="1100" dirty="0" smtClean="0">
                <a:solidFill>
                  <a:srgbClr val="063888"/>
                </a:solidFill>
                <a:latin typeface="Cambria" pitchFamily="18" charset="0"/>
                <a:ea typeface="Times New Roman" pitchFamily="18" charset="0"/>
                <a:cs typeface="Times New Roman" pitchFamily="18" charset="0"/>
              </a:rPr>
              <a:t>= 60 000 000 / 360 000 000 = 16,7% или </a:t>
            </a:r>
            <a:r>
              <a:rPr lang="ru-RU" sz="1100" b="1" dirty="0" smtClean="0">
                <a:solidFill>
                  <a:srgbClr val="063888"/>
                </a:solidFill>
                <a:latin typeface="Cambria" pitchFamily="18" charset="0"/>
                <a:ea typeface="Times New Roman" pitchFamily="18" charset="0"/>
                <a:cs typeface="Times New Roman" pitchFamily="18" charset="0"/>
              </a:rPr>
              <a:t>17% </a:t>
            </a:r>
          </a:p>
        </p:txBody>
      </p:sp>
      <p:graphicFrame>
        <p:nvGraphicFramePr>
          <p:cNvPr id="10" name="Таблица 9"/>
          <p:cNvGraphicFramePr>
            <a:graphicFrameLocks noGrp="1"/>
          </p:cNvGraphicFramePr>
          <p:nvPr/>
        </p:nvGraphicFramePr>
        <p:xfrm>
          <a:off x="4644008" y="5287094"/>
          <a:ext cx="4176464" cy="916305"/>
        </p:xfrm>
        <a:graphic>
          <a:graphicData uri="http://schemas.openxmlformats.org/drawingml/2006/table">
            <a:tbl>
              <a:tblPr/>
              <a:tblGrid>
                <a:gridCol w="936104"/>
                <a:gridCol w="1152128"/>
                <a:gridCol w="792088"/>
                <a:gridCol w="576064"/>
                <a:gridCol w="720080"/>
              </a:tblGrid>
              <a:tr h="190500">
                <a:tc>
                  <a:txBody>
                    <a:bodyPr/>
                    <a:lstStyle/>
                    <a:p>
                      <a:pPr algn="ctr" fontAlgn="b"/>
                      <a:r>
                        <a:rPr lang="ru-RU" sz="1100" b="1" i="0" u="none" strike="noStrike" dirty="0">
                          <a:solidFill>
                            <a:srgbClr val="063888"/>
                          </a:solidFill>
                          <a:latin typeface="Cambria" pitchFamily="18" charset="0"/>
                        </a:rPr>
                        <a:t>ПП %</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marL="0" algn="ctr" defTabSz="914400" rtl="0" eaLnBrk="1" fontAlgn="b" latinLnBrk="0" hangingPunct="1"/>
                      <a:r>
                        <a:rPr lang="ru-RU" sz="1100" b="1" i="0" u="none" strike="noStrike" kern="1200" dirty="0">
                          <a:solidFill>
                            <a:srgbClr val="063888"/>
                          </a:solidFill>
                          <a:latin typeface="Cambria" pitchFamily="18" charset="0"/>
                          <a:ea typeface="+mn-ea"/>
                          <a:cs typeface="+mn-cs"/>
                        </a:rPr>
                        <a:t>7%</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marL="0" algn="ctr" defTabSz="914400" rtl="0" eaLnBrk="1" fontAlgn="b" latinLnBrk="0" hangingPunct="1"/>
                      <a:r>
                        <a:rPr lang="ru-RU" sz="1100" b="1" i="0" u="none" strike="noStrike" kern="1200" dirty="0">
                          <a:solidFill>
                            <a:srgbClr val="063888"/>
                          </a:solidFill>
                          <a:latin typeface="Cambria" pitchFamily="18" charset="0"/>
                          <a:ea typeface="+mn-ea"/>
                          <a:cs typeface="+mn-cs"/>
                        </a:rPr>
                        <a:t>16%</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marL="0" algn="ctr" defTabSz="914400" rtl="0" eaLnBrk="1" fontAlgn="b" latinLnBrk="0" hangingPunct="1"/>
                      <a:r>
                        <a:rPr lang="ru-RU" sz="1100" b="1" i="0" u="none" strike="noStrike" kern="1200" dirty="0">
                          <a:solidFill>
                            <a:srgbClr val="063888"/>
                          </a:solidFill>
                          <a:latin typeface="Cambria" pitchFamily="18" charset="0"/>
                          <a:ea typeface="+mn-ea"/>
                          <a:cs typeface="+mn-cs"/>
                        </a:rPr>
                        <a:t>18%</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marL="0" algn="ctr" defTabSz="914400" rtl="0" eaLnBrk="1" fontAlgn="b" latinLnBrk="0" hangingPunct="1"/>
                      <a:r>
                        <a:rPr lang="ru-RU" sz="1100" b="1" i="0" u="none" strike="noStrike" kern="1200" dirty="0">
                          <a:solidFill>
                            <a:srgbClr val="063888"/>
                          </a:solidFill>
                          <a:latin typeface="Cambria" pitchFamily="18" charset="0"/>
                          <a:ea typeface="+mn-ea"/>
                          <a:cs typeface="+mn-cs"/>
                        </a:rPr>
                        <a:t>26%</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190500">
                <a:tc>
                  <a:txBody>
                    <a:bodyPr/>
                    <a:lstStyle/>
                    <a:p>
                      <a:pPr algn="l" fontAlgn="b"/>
                      <a:r>
                        <a:rPr lang="ru-RU" sz="1100" b="0" i="0" u="none" strike="noStrike" dirty="0" smtClean="0">
                          <a:solidFill>
                            <a:srgbClr val="063888"/>
                          </a:solidFill>
                          <a:latin typeface="Cambria" pitchFamily="18" charset="0"/>
                        </a:rPr>
                        <a:t>ПП, млн. руб.</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kern="1200" dirty="0" smtClean="0">
                          <a:solidFill>
                            <a:srgbClr val="063888"/>
                          </a:solidFill>
                          <a:latin typeface="Cambria" pitchFamily="18" charset="0"/>
                          <a:ea typeface="+mn-ea"/>
                          <a:cs typeface="+mn-cs"/>
                        </a:rPr>
                        <a:t>25,2</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kern="1200" dirty="0" smtClean="0">
                          <a:solidFill>
                            <a:srgbClr val="063888"/>
                          </a:solidFill>
                          <a:latin typeface="Cambria" pitchFamily="18" charset="0"/>
                          <a:ea typeface="+mn-ea"/>
                          <a:cs typeface="+mn-cs"/>
                        </a:rPr>
                        <a:t>57,6</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kern="1200" dirty="0" smtClean="0">
                          <a:solidFill>
                            <a:srgbClr val="063888"/>
                          </a:solidFill>
                          <a:latin typeface="Cambria" pitchFamily="18" charset="0"/>
                          <a:ea typeface="+mn-ea"/>
                          <a:cs typeface="+mn-cs"/>
                        </a:rPr>
                        <a:t>64,8</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kern="1200" dirty="0" smtClean="0">
                          <a:solidFill>
                            <a:srgbClr val="063888"/>
                          </a:solidFill>
                          <a:latin typeface="Cambria" pitchFamily="18" charset="0"/>
                          <a:ea typeface="+mn-ea"/>
                          <a:cs typeface="+mn-cs"/>
                        </a:rPr>
                        <a:t>93,6</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190500">
                <a:tc>
                  <a:txBody>
                    <a:bodyPr/>
                    <a:lstStyle/>
                    <a:p>
                      <a:pPr algn="l" fontAlgn="b"/>
                      <a:r>
                        <a:rPr lang="ru-RU" sz="1100" b="0" i="0" u="none" strike="noStrike" dirty="0" smtClean="0">
                          <a:solidFill>
                            <a:srgbClr val="063888"/>
                          </a:solidFill>
                          <a:latin typeface="Cambria" pitchFamily="18" charset="0"/>
                        </a:rPr>
                        <a:t>ЗУ, млн. руб.</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kern="1200" dirty="0" smtClean="0">
                          <a:solidFill>
                            <a:srgbClr val="063888"/>
                          </a:solidFill>
                          <a:latin typeface="Cambria" pitchFamily="18" charset="0"/>
                          <a:ea typeface="+mn-ea"/>
                          <a:cs typeface="+mn-cs"/>
                        </a:rPr>
                        <a:t>109,8 =</a:t>
                      </a:r>
                    </a:p>
                    <a:p>
                      <a:pPr algn="ctr" fontAlgn="b"/>
                      <a:r>
                        <a:rPr lang="ru-RU" sz="1100" b="0" i="0" u="none" strike="noStrike" kern="1200" dirty="0" smtClean="0">
                          <a:solidFill>
                            <a:srgbClr val="063888"/>
                          </a:solidFill>
                          <a:latin typeface="Cambria" pitchFamily="18" charset="0"/>
                          <a:ea typeface="+mn-ea"/>
                          <a:cs typeface="+mn-cs"/>
                        </a:rPr>
                        <a:t>= 360 – 225 – </a:t>
                      </a:r>
                      <a:r>
                        <a:rPr lang="ru-RU" sz="1100" b="0" i="0" u="none" strike="noStrike" kern="1200" dirty="0" smtClean="0">
                          <a:solidFill>
                            <a:srgbClr val="003300"/>
                          </a:solidFill>
                          <a:latin typeface="Cambria" pitchFamily="18" charset="0"/>
                          <a:ea typeface="+mn-ea"/>
                          <a:cs typeface="+mn-cs"/>
                        </a:rPr>
                        <a:t>25,2</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kern="1200" dirty="0" smtClean="0">
                          <a:solidFill>
                            <a:srgbClr val="063888"/>
                          </a:solidFill>
                          <a:latin typeface="Cambria" pitchFamily="18" charset="0"/>
                          <a:ea typeface="+mn-ea"/>
                          <a:cs typeface="+mn-cs"/>
                        </a:rPr>
                        <a:t>77,4</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kern="1200" dirty="0" smtClean="0">
                          <a:solidFill>
                            <a:srgbClr val="063888"/>
                          </a:solidFill>
                          <a:latin typeface="Cambria" pitchFamily="18" charset="0"/>
                          <a:ea typeface="+mn-ea"/>
                          <a:cs typeface="+mn-cs"/>
                        </a:rPr>
                        <a:t>70,2</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kern="1200" dirty="0" smtClean="0">
                          <a:solidFill>
                            <a:srgbClr val="063888"/>
                          </a:solidFill>
                          <a:latin typeface="Cambria" pitchFamily="18" charset="0"/>
                          <a:ea typeface="+mn-ea"/>
                          <a:cs typeface="+mn-cs"/>
                        </a:rPr>
                        <a:t>41,4</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190500">
                <a:tc>
                  <a:txBody>
                    <a:bodyPr/>
                    <a:lstStyle/>
                    <a:p>
                      <a:pPr algn="l" fontAlgn="b"/>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en-US" sz="1100" b="1" i="0" u="none" strike="noStrike" kern="1200" dirty="0" smtClean="0">
                          <a:solidFill>
                            <a:srgbClr val="003300"/>
                          </a:solidFill>
                          <a:latin typeface="Cambria" pitchFamily="18" charset="0"/>
                          <a:ea typeface="+mn-ea"/>
                          <a:cs typeface="+mn-cs"/>
                        </a:rPr>
                        <a:t>&gt; 75</a:t>
                      </a:r>
                      <a:r>
                        <a:rPr lang="en-US" sz="1100" b="1" i="0" u="none" strike="noStrike" kern="1200" baseline="0" dirty="0" smtClean="0">
                          <a:solidFill>
                            <a:srgbClr val="003300"/>
                          </a:solidFill>
                          <a:latin typeface="Cambria" pitchFamily="18" charset="0"/>
                          <a:ea typeface="+mn-ea"/>
                          <a:cs typeface="+mn-cs"/>
                        </a:rPr>
                        <a:t> </a:t>
                      </a:r>
                      <a:r>
                        <a:rPr lang="ru-RU" sz="1100" b="1" i="0" u="none" strike="noStrike" kern="1200" baseline="0" dirty="0" smtClean="0">
                          <a:solidFill>
                            <a:srgbClr val="003300"/>
                          </a:solidFill>
                          <a:latin typeface="Cambria" pitchFamily="18" charset="0"/>
                          <a:ea typeface="+mn-ea"/>
                          <a:cs typeface="+mn-cs"/>
                        </a:rPr>
                        <a:t>млн. руб.</a:t>
                      </a:r>
                      <a:endParaRPr lang="ru-RU" sz="1100" b="1" i="0" u="none" strike="noStrike" kern="1200" dirty="0" smtClean="0">
                        <a:solidFill>
                          <a:srgbClr val="003300"/>
                        </a:solidFill>
                        <a:latin typeface="Cambria" pitchFamily="18" charset="0"/>
                        <a:ea typeface="+mn-ea"/>
                        <a:cs typeface="+mn-cs"/>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en-US" sz="1100" b="1" i="0" u="none" strike="noStrike" kern="1200" dirty="0" smtClean="0">
                          <a:solidFill>
                            <a:srgbClr val="003300"/>
                          </a:solidFill>
                          <a:latin typeface="Cambria" pitchFamily="18" charset="0"/>
                          <a:ea typeface="+mn-ea"/>
                          <a:cs typeface="+mn-cs"/>
                        </a:rPr>
                        <a:t>&gt; 75</a:t>
                      </a:r>
                      <a:r>
                        <a:rPr lang="en-US" sz="1100" b="1" i="0" u="none" strike="noStrike" kern="1200" baseline="0" dirty="0" smtClean="0">
                          <a:solidFill>
                            <a:srgbClr val="003300"/>
                          </a:solidFill>
                          <a:latin typeface="Cambria" pitchFamily="18" charset="0"/>
                          <a:ea typeface="+mn-ea"/>
                          <a:cs typeface="+mn-cs"/>
                        </a:rPr>
                        <a:t> </a:t>
                      </a:r>
                      <a:endParaRPr lang="ru-RU" sz="1100" b="1" i="0" u="none" strike="noStrike" kern="1200" dirty="0" smtClean="0">
                        <a:solidFill>
                          <a:srgbClr val="063888"/>
                        </a:solidFill>
                        <a:latin typeface="Cambria" pitchFamily="18" charset="0"/>
                        <a:ea typeface="+mn-ea"/>
                        <a:cs typeface="+mn-cs"/>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en-US" sz="1100" b="1" i="0" u="none" strike="noStrike" kern="1200" dirty="0" smtClean="0">
                          <a:solidFill>
                            <a:srgbClr val="FF0000"/>
                          </a:solidFill>
                          <a:latin typeface="Cambria" pitchFamily="18" charset="0"/>
                          <a:ea typeface="+mn-ea"/>
                          <a:cs typeface="+mn-cs"/>
                        </a:rPr>
                        <a:t>&lt; 75</a:t>
                      </a:r>
                      <a:endParaRPr lang="ru-RU" sz="1100" b="1" i="0" u="none" strike="noStrike" kern="1200" dirty="0" smtClean="0">
                        <a:solidFill>
                          <a:srgbClr val="FF0000"/>
                        </a:solidFill>
                        <a:latin typeface="Cambria" pitchFamily="18" charset="0"/>
                        <a:ea typeface="+mn-ea"/>
                        <a:cs typeface="+mn-cs"/>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en-US" sz="1100" b="1" i="0" u="none" strike="noStrike" kern="1200" dirty="0" smtClean="0">
                          <a:solidFill>
                            <a:srgbClr val="FF0000"/>
                          </a:solidFill>
                          <a:latin typeface="Cambria" pitchFamily="18" charset="0"/>
                          <a:ea typeface="+mn-ea"/>
                          <a:cs typeface="+mn-cs"/>
                        </a:rPr>
                        <a:t>&lt; 75</a:t>
                      </a:r>
                      <a:endParaRPr lang="ru-RU" sz="1100" b="1" i="0" u="none" strike="noStrike" kern="1200" dirty="0" smtClean="0">
                        <a:solidFill>
                          <a:srgbClr val="FF0000"/>
                        </a:solidFill>
                        <a:latin typeface="Cambria" pitchFamily="18" charset="0"/>
                        <a:ea typeface="+mn-ea"/>
                        <a:cs typeface="+mn-cs"/>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bl>
          </a:graphicData>
        </a:graphic>
      </p:graphicFrame>
    </p:spTree>
  </p:cSld>
  <p:clrMapOvr>
    <a:masterClrMapping/>
  </p:clrMapOvr>
  <p:transition spd="slow" advTm="9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8640960" cy="2123658"/>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100" b="1" dirty="0" smtClean="0">
                <a:solidFill>
                  <a:srgbClr val="C00000"/>
                </a:solidFill>
                <a:latin typeface="Cambria" pitchFamily="18" charset="0"/>
                <a:ea typeface="Times New Roman" pitchFamily="18" charset="0"/>
                <a:cs typeface="Times New Roman" pitchFamily="18" charset="0"/>
              </a:rPr>
              <a:t>38</a:t>
            </a:r>
            <a:endParaRPr kumimoji="0" lang="ru-RU" sz="11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Рассчитайте рыночную стоимость однокомнатной квартиры во введенном в эксплуатацию доме </a:t>
            </a:r>
            <a:r>
              <a:rPr lang="ru-RU" sz="1100" dirty="0" err="1" smtClean="0">
                <a:solidFill>
                  <a:srgbClr val="063888"/>
                </a:solidFill>
                <a:latin typeface="Cambria" pitchFamily="18" charset="0"/>
                <a:ea typeface="Times New Roman" pitchFamily="18" charset="0"/>
                <a:cs typeface="Times New Roman" pitchFamily="18" charset="0"/>
              </a:rPr>
              <a:t>комфорт-класса</a:t>
            </a:r>
            <a:r>
              <a:rPr lang="ru-RU" sz="1100" dirty="0" smtClean="0">
                <a:solidFill>
                  <a:srgbClr val="063888"/>
                </a:solidFill>
                <a:latin typeface="Cambria" pitchFamily="18" charset="0"/>
                <a:ea typeface="Times New Roman" pitchFamily="18" charset="0"/>
                <a:cs typeface="Times New Roman" pitchFamily="18" charset="0"/>
              </a:rPr>
              <a:t>, находящемся в Юго-восточном административном округе населенного пункта. Общая площадь квартиры 45 кв.м, жилая площадь квартиры 22 кв.м. В таблице 1 приведена информация об имеющихся аналогах, которые необходимо использовать для расчета. Разница между ценами сделок и ценами предложений составляет 7%. В таблицах 2-4 приведена дополнительная рыночная информация для расчета необходимых </a:t>
            </a:r>
            <a:r>
              <a:rPr lang="ru-RU" sz="1100" b="1" dirty="0" smtClean="0">
                <a:solidFill>
                  <a:srgbClr val="063888"/>
                </a:solidFill>
                <a:latin typeface="Cambria" pitchFamily="18" charset="0"/>
                <a:ea typeface="Times New Roman" pitchFamily="18" charset="0"/>
                <a:cs typeface="Times New Roman" pitchFamily="18" charset="0"/>
              </a:rPr>
              <a:t>относительных (процентных) корректировок</a:t>
            </a:r>
            <a:r>
              <a:rPr lang="ru-RU" sz="1100" dirty="0" smtClean="0">
                <a:solidFill>
                  <a:srgbClr val="063888"/>
                </a:solidFill>
                <a:latin typeface="Cambria" pitchFamily="18" charset="0"/>
                <a:ea typeface="Times New Roman" pitchFamily="18" charset="0"/>
                <a:cs typeface="Times New Roman" pitchFamily="18" charset="0"/>
              </a:rPr>
              <a:t>. При расчете удельной стоимости объекта оценки используйте все аналоги, скорректированные цены аналогов учитывайте с одинаковыми весами, </a:t>
            </a:r>
            <a:r>
              <a:rPr lang="ru-RU" sz="1100" b="1" dirty="0" smtClean="0">
                <a:solidFill>
                  <a:srgbClr val="063888"/>
                </a:solidFill>
                <a:latin typeface="Cambria" pitchFamily="18" charset="0"/>
                <a:ea typeface="Times New Roman" pitchFamily="18" charset="0"/>
                <a:cs typeface="Times New Roman" pitchFamily="18" charset="0"/>
              </a:rPr>
              <a:t>корректировки применяйте последовательно</a:t>
            </a:r>
            <a:r>
              <a:rPr lang="ru-RU" sz="1100" dirty="0" smtClean="0">
                <a:solidFill>
                  <a:srgbClr val="063888"/>
                </a:solidFill>
                <a:latin typeface="Cambria" pitchFamily="18" charset="0"/>
                <a:ea typeface="Times New Roman" pitchFamily="18" charset="0"/>
                <a:cs typeface="Times New Roman" pitchFamily="18" charset="0"/>
              </a:rPr>
              <a:t>. Считать, что никакие другие корректировки, кроме перечисленных в таблице 1, не требуются. Результат расчета округлите до десятков тысяч рублей.</a:t>
            </a:r>
          </a:p>
          <a:p>
            <a:pPr lvl="0" algn="just" eaLnBrk="0" hangingPunct="0"/>
            <a:endParaRPr lang="ru-RU" sz="11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100" b="1" i="1" dirty="0" smtClean="0">
                <a:solidFill>
                  <a:srgbClr val="063888"/>
                </a:solidFill>
                <a:latin typeface="Cambria" pitchFamily="18" charset="0"/>
                <a:ea typeface="Times New Roman" pitchFamily="18" charset="0"/>
                <a:cs typeface="Times New Roman" pitchFamily="18" charset="0"/>
              </a:rPr>
              <a:t>Варианты ответов:</a:t>
            </a:r>
          </a:p>
          <a:p>
            <a:pPr lvl="0" eaLnBrk="0" hangingPunct="0"/>
            <a:r>
              <a:rPr lang="ru-RU" sz="1100" dirty="0" smtClean="0">
                <a:solidFill>
                  <a:srgbClr val="063888"/>
                </a:solidFill>
                <a:latin typeface="Cambria" pitchFamily="18" charset="0"/>
                <a:ea typeface="Times New Roman" pitchFamily="18" charset="0"/>
                <a:cs typeface="Times New Roman" pitchFamily="18" charset="0"/>
              </a:rPr>
              <a:t>1) 6 420 000.	2) 6 830 000.	3) 6 140 000.	4) 3 040 000.	5) 6 200 000.</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2" name="Таблица 11"/>
          <p:cNvGraphicFramePr>
            <a:graphicFrameLocks noGrp="1"/>
          </p:cNvGraphicFramePr>
          <p:nvPr/>
        </p:nvGraphicFramePr>
        <p:xfrm>
          <a:off x="251520" y="3560050"/>
          <a:ext cx="8640960" cy="3199227"/>
        </p:xfrm>
        <a:graphic>
          <a:graphicData uri="http://schemas.openxmlformats.org/drawingml/2006/table">
            <a:tbl>
              <a:tblPr/>
              <a:tblGrid>
                <a:gridCol w="2953240"/>
                <a:gridCol w="1418403"/>
                <a:gridCol w="1418403"/>
                <a:gridCol w="1425457"/>
                <a:gridCol w="1425457"/>
              </a:tblGrid>
              <a:tr h="149168">
                <a:tc gridSpan="5">
                  <a:txBody>
                    <a:bodyPr/>
                    <a:lstStyle/>
                    <a:p>
                      <a:pPr algn="l" fontAlgn="b"/>
                      <a:r>
                        <a:rPr lang="ru-RU" sz="1000" b="1" i="0" u="none" strike="noStrike" dirty="0">
                          <a:solidFill>
                            <a:srgbClr val="000000"/>
                          </a:solidFill>
                          <a:latin typeface="Cambria" pitchFamily="18" charset="0"/>
                        </a:rPr>
                        <a:t>Таблица 1. Расчет удельной стоимости объекта оценки сравнительным подходом</a:t>
                      </a: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pPr algn="l" fontAlgn="b"/>
                      <a:endParaRPr lang="ru-RU" sz="900" b="1" i="0" u="none" strike="noStrike" dirty="0">
                        <a:solidFill>
                          <a:srgbClr val="000000"/>
                        </a:solidFill>
                        <a:latin typeface="Calibri"/>
                      </a:endParaRP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ru-RU" sz="900" b="0" i="0" u="none" strike="noStrike" dirty="0">
                        <a:solidFill>
                          <a:srgbClr val="000000"/>
                        </a:solidFill>
                        <a:latin typeface="Calibri"/>
                      </a:endParaRP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r>
              <a:tr h="149168">
                <a:tc>
                  <a:txBody>
                    <a:bodyPr/>
                    <a:lstStyle/>
                    <a:p>
                      <a:pPr algn="ctr" fontAlgn="ctr"/>
                      <a:r>
                        <a:rPr lang="ru-RU" sz="1000" b="1" i="0" u="none" strike="noStrike" dirty="0">
                          <a:solidFill>
                            <a:srgbClr val="000000"/>
                          </a:solidFill>
                          <a:latin typeface="Cambria" pitchFamily="18" charset="0"/>
                        </a:rPr>
                        <a:t>Характеристики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Объект оценки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2</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gridSpan="5">
                  <a:txBody>
                    <a:bodyPr/>
                    <a:lstStyle/>
                    <a:p>
                      <a:pPr algn="l" fontAlgn="ctr"/>
                      <a:r>
                        <a:rPr lang="ru-RU" sz="1000" b="0" i="0" u="sng" strike="noStrike" dirty="0" smtClean="0">
                          <a:solidFill>
                            <a:srgbClr val="000000"/>
                          </a:solidFill>
                          <a:latin typeface="Cambria" pitchFamily="18" charset="0"/>
                        </a:rPr>
                        <a:t>Характеристики объекта оценки</a:t>
                      </a:r>
                      <a:endParaRPr lang="ru-RU" sz="1000" b="0" i="0" u="sng"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9168">
                <a:tc>
                  <a:txBody>
                    <a:bodyPr/>
                    <a:lstStyle/>
                    <a:p>
                      <a:pPr algn="l" fontAlgn="ctr"/>
                      <a:r>
                        <a:rPr lang="ru-RU" sz="1000" b="0" i="0" u="none" strike="noStrike" dirty="0">
                          <a:solidFill>
                            <a:srgbClr val="000000"/>
                          </a:solidFill>
                          <a:latin typeface="Cambria" pitchFamily="18" charset="0"/>
                        </a:rPr>
                        <a:t>Тип недвижимости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rgbClr val="000000"/>
                          </a:solidFill>
                          <a:latin typeface="Cambria" pitchFamily="18" charset="0"/>
                        </a:rPr>
                        <a:t>Апартаменты</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9168">
                <a:tc>
                  <a:txBody>
                    <a:bodyPr/>
                    <a:lstStyle/>
                    <a:p>
                      <a:pPr algn="l" fontAlgn="ctr"/>
                      <a:r>
                        <a:rPr lang="ru-RU" sz="1000" b="0" i="0" u="none" strike="noStrike">
                          <a:solidFill>
                            <a:srgbClr val="000000"/>
                          </a:solidFill>
                          <a:latin typeface="Cambria" pitchFamily="18" charset="0"/>
                        </a:rPr>
                        <a:t>Количество комнат, шт.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gridSpan="5">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b="0" i="0" u="sng" strike="noStrike" dirty="0" smtClean="0">
                          <a:solidFill>
                            <a:srgbClr val="000000"/>
                          </a:solidFill>
                          <a:latin typeface="Cambria" pitchFamily="18" charset="0"/>
                        </a:rPr>
                        <a:t>Характеристики объекта оценки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Класс объекта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Бизнес</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Местоположение</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a:solidFill>
                            <a:srgbClr val="000000"/>
                          </a:solidFill>
                          <a:latin typeface="Cambria" pitchFamily="18" charset="0"/>
                        </a:rPr>
                        <a:t>Стадия строительства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2</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48">
                <a:tc>
                  <a:txBody>
                    <a:bodyPr/>
                    <a:lstStyle/>
                    <a:p>
                      <a:pPr algn="l" fontAlgn="ctr"/>
                      <a:r>
                        <a:rPr lang="ru-RU" sz="1000" b="0" i="0" u="none" strike="noStrike" dirty="0">
                          <a:solidFill>
                            <a:srgbClr val="000000"/>
                          </a:solidFill>
                          <a:latin typeface="Cambria" pitchFamily="18" charset="0"/>
                        </a:rPr>
                        <a:t>Цена предложения, руб./кв.м. общей площади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150 000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145 000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135 000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r>
              <a:tr h="149168">
                <a:tc>
                  <a:txBody>
                    <a:bodyPr/>
                    <a:lstStyle/>
                    <a:p>
                      <a:pPr algn="l" fontAlgn="ctr"/>
                      <a:r>
                        <a:rPr lang="ru-RU" sz="1000" b="1" i="0" u="none" strike="noStrike" dirty="0">
                          <a:solidFill>
                            <a:srgbClr val="000000"/>
                          </a:solidFill>
                          <a:latin typeface="Cambria" pitchFamily="18" charset="0"/>
                        </a:rPr>
                        <a:t>Корректировки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26736">
                <a:tc>
                  <a:txBody>
                    <a:bodyPr/>
                    <a:lstStyle/>
                    <a:p>
                      <a:pPr algn="l" fontAlgn="ctr"/>
                      <a:r>
                        <a:rPr lang="ru-RU" sz="1000" b="0" i="0" u="none" strike="noStrike" dirty="0">
                          <a:solidFill>
                            <a:srgbClr val="000000"/>
                          </a:solidFill>
                          <a:latin typeface="Cambria" pitchFamily="18" charset="0"/>
                        </a:rPr>
                        <a:t>Корректировка на </a:t>
                      </a:r>
                      <a:r>
                        <a:rPr lang="ru-RU" sz="1000" b="0" i="0" u="none" strike="noStrike" dirty="0" err="1">
                          <a:solidFill>
                            <a:srgbClr val="000000"/>
                          </a:solidFill>
                          <a:latin typeface="Cambria" pitchFamily="18" charset="0"/>
                        </a:rPr>
                        <a:t>уторговывание</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r h="149168">
                <a:tc>
                  <a:txBody>
                    <a:bodyPr/>
                    <a:lstStyle/>
                    <a:p>
                      <a:pPr marL="180975" indent="0" algn="l" fontAlgn="ctr"/>
                      <a:r>
                        <a:rPr lang="ru-RU" sz="1000" b="1" i="1" u="none" strike="noStrike" dirty="0" smtClean="0">
                          <a:solidFill>
                            <a:srgbClr val="000000"/>
                          </a:solidFill>
                          <a:latin typeface="Cambria" pitchFamily="18" charset="0"/>
                        </a:rPr>
                        <a:t>Скорректированная</a:t>
                      </a:r>
                      <a:r>
                        <a:rPr lang="ru-RU" sz="1000" b="1" i="1" u="none" strike="noStrike" baseline="0" dirty="0" smtClean="0">
                          <a:solidFill>
                            <a:srgbClr val="000000"/>
                          </a:solidFill>
                          <a:latin typeface="Cambria" pitchFamily="18" charset="0"/>
                        </a:rPr>
                        <a:t> цена</a:t>
                      </a:r>
                      <a:endParaRPr lang="ru-RU" sz="1000" b="1" i="1"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endParaRPr lang="ru-RU" sz="1000" b="1" i="1"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a:solidFill>
                            <a:srgbClr val="000000"/>
                          </a:solidFill>
                          <a:latin typeface="Cambria" pitchFamily="18" charset="0"/>
                          <a:ea typeface="+mn-ea"/>
                          <a:cs typeface="+mn-cs"/>
                        </a:rPr>
                        <a:t>139 500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a:solidFill>
                            <a:srgbClr val="000000"/>
                          </a:solidFill>
                          <a:latin typeface="Cambria" pitchFamily="18" charset="0"/>
                          <a:ea typeface="+mn-ea"/>
                          <a:cs typeface="+mn-cs"/>
                        </a:rPr>
                        <a:t>134 850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a:solidFill>
                            <a:srgbClr val="000000"/>
                          </a:solidFill>
                          <a:latin typeface="Cambria" pitchFamily="18" charset="0"/>
                          <a:ea typeface="+mn-ea"/>
                          <a:cs typeface="+mn-cs"/>
                        </a:rPr>
                        <a:t>125 550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r h="149168">
                <a:tc>
                  <a:txBody>
                    <a:bodyPr/>
                    <a:lstStyle/>
                    <a:p>
                      <a:pPr algn="l" fontAlgn="ctr"/>
                      <a:r>
                        <a:rPr lang="ru-RU" sz="1000" b="0" i="0" u="none" strike="noStrike" dirty="0">
                          <a:solidFill>
                            <a:srgbClr val="000000"/>
                          </a:solidFill>
                          <a:latin typeface="Cambria" pitchFamily="18" charset="0"/>
                        </a:rPr>
                        <a:t>Корректировка на тип недвижимости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a:solidFill>
                            <a:srgbClr val="000000"/>
                          </a:solidFill>
                          <a:latin typeface="Cambria" pitchFamily="18" charset="0"/>
                        </a:rPr>
                        <a:t>Корректировка на количество комнат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Корректировка на класс объекта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smtClean="0">
                          <a:solidFill>
                            <a:srgbClr val="000000"/>
                          </a:solidFill>
                          <a:latin typeface="Cambria" pitchFamily="18" charset="0"/>
                        </a:rPr>
                        <a:t>Корректировка на </a:t>
                      </a:r>
                      <a:r>
                        <a:rPr lang="ru-RU" sz="1000" b="0" i="0" u="none" strike="noStrike" dirty="0">
                          <a:solidFill>
                            <a:srgbClr val="000000"/>
                          </a:solidFill>
                          <a:latin typeface="Cambria" pitchFamily="18" charset="0"/>
                        </a:rPr>
                        <a:t>местоположение</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a:solidFill>
                            <a:srgbClr val="000000"/>
                          </a:solidFill>
                          <a:latin typeface="Cambria" pitchFamily="18" charset="0"/>
                        </a:rPr>
                        <a:t>Корректировка на стадию строительства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1" i="0" u="none" strike="noStrike">
                          <a:solidFill>
                            <a:srgbClr val="000000"/>
                          </a:solidFill>
                          <a:latin typeface="Cambria" pitchFamily="18" charset="0"/>
                        </a:rPr>
                        <a:t>Вес аналога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1" i="0" u="none" strike="noStrike">
                          <a:solidFill>
                            <a:srgbClr val="000000"/>
                          </a:solidFill>
                          <a:latin typeface="Cambria" pitchFamily="18" charset="0"/>
                        </a:rPr>
                        <a:t>Рыночная стоимость объекта, руб/кв.м.</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advTm="900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8640960" cy="261610"/>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100" b="1" dirty="0" smtClean="0">
                <a:solidFill>
                  <a:srgbClr val="C00000"/>
                </a:solidFill>
                <a:latin typeface="Cambria" pitchFamily="18" charset="0"/>
                <a:ea typeface="Times New Roman" pitchFamily="18" charset="0"/>
                <a:cs typeface="Times New Roman" pitchFamily="18" charset="0"/>
              </a:rPr>
              <a:t>38</a:t>
            </a:r>
            <a:endParaRPr kumimoji="0" lang="ru-RU" sz="1100" b="0" i="0" u="none" strike="noStrike" cap="none" normalizeH="0" baseline="0" dirty="0" smtClean="0">
              <a:ln>
                <a:noFill/>
              </a:ln>
              <a:solidFill>
                <a:srgbClr val="C00000"/>
              </a:solidFill>
              <a:effectLst/>
              <a:latin typeface="Cambria" pitchFamily="18" charset="0"/>
              <a:cs typeface="Arial" pitchFamily="34" charset="0"/>
            </a:endParaRP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Таблица 6"/>
          <p:cNvGraphicFramePr>
            <a:graphicFrameLocks noGrp="1"/>
          </p:cNvGraphicFramePr>
          <p:nvPr/>
        </p:nvGraphicFramePr>
        <p:xfrm>
          <a:off x="251520" y="1628800"/>
          <a:ext cx="8640960" cy="3361152"/>
        </p:xfrm>
        <a:graphic>
          <a:graphicData uri="http://schemas.openxmlformats.org/drawingml/2006/table">
            <a:tbl>
              <a:tblPr/>
              <a:tblGrid>
                <a:gridCol w="2953240"/>
                <a:gridCol w="1418403"/>
                <a:gridCol w="1418403"/>
                <a:gridCol w="1425457"/>
                <a:gridCol w="1425457"/>
              </a:tblGrid>
              <a:tr h="149168">
                <a:tc gridSpan="5">
                  <a:txBody>
                    <a:bodyPr/>
                    <a:lstStyle/>
                    <a:p>
                      <a:pPr algn="l" fontAlgn="b"/>
                      <a:r>
                        <a:rPr lang="ru-RU" sz="1000" b="1" i="0" u="none" strike="noStrike" dirty="0">
                          <a:solidFill>
                            <a:srgbClr val="000000"/>
                          </a:solidFill>
                          <a:latin typeface="Cambria" pitchFamily="18" charset="0"/>
                        </a:rPr>
                        <a:t>Таблица 1. Расчет удельной стоимости объекта оценки сравнительным подходом</a:t>
                      </a: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pPr algn="l" fontAlgn="b"/>
                      <a:endParaRPr lang="ru-RU" sz="900" b="1" i="0" u="none" strike="noStrike" dirty="0">
                        <a:solidFill>
                          <a:srgbClr val="000000"/>
                        </a:solidFill>
                        <a:latin typeface="Calibri"/>
                      </a:endParaRP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ru-RU" sz="900" b="0" i="0" u="none" strike="noStrike" dirty="0">
                        <a:solidFill>
                          <a:srgbClr val="000000"/>
                        </a:solidFill>
                        <a:latin typeface="Calibri"/>
                      </a:endParaRP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r>
              <a:tr h="149168">
                <a:tc>
                  <a:txBody>
                    <a:bodyPr/>
                    <a:lstStyle/>
                    <a:p>
                      <a:pPr algn="ctr" fontAlgn="ctr"/>
                      <a:r>
                        <a:rPr lang="ru-RU" sz="1000" b="1" i="0" u="none" strike="noStrike" dirty="0">
                          <a:solidFill>
                            <a:srgbClr val="000000"/>
                          </a:solidFill>
                          <a:latin typeface="Cambria" pitchFamily="18" charset="0"/>
                        </a:rPr>
                        <a:t>Характеристики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Объект оценки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2</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gridSpan="5">
                  <a:txBody>
                    <a:bodyPr/>
                    <a:lstStyle/>
                    <a:p>
                      <a:pPr algn="l" fontAlgn="ctr"/>
                      <a:r>
                        <a:rPr lang="ru-RU" sz="1000" b="0" i="0" u="sng" strike="noStrike" dirty="0" smtClean="0">
                          <a:solidFill>
                            <a:srgbClr val="000000"/>
                          </a:solidFill>
                          <a:latin typeface="Cambria" pitchFamily="18" charset="0"/>
                        </a:rPr>
                        <a:t>Характеристики объекта оценки</a:t>
                      </a:r>
                      <a:endParaRPr lang="ru-RU" sz="1000" b="0" i="0" u="sng"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9168">
                <a:tc>
                  <a:txBody>
                    <a:bodyPr/>
                    <a:lstStyle/>
                    <a:p>
                      <a:pPr algn="l" fontAlgn="ctr"/>
                      <a:r>
                        <a:rPr lang="ru-RU" sz="1000" b="0" i="0" u="none" strike="noStrike" dirty="0">
                          <a:solidFill>
                            <a:srgbClr val="000000"/>
                          </a:solidFill>
                          <a:latin typeface="Cambria" pitchFamily="18" charset="0"/>
                        </a:rPr>
                        <a:t>Тип недвижимости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rgbClr val="000000"/>
                          </a:solidFill>
                          <a:latin typeface="Cambria" pitchFamily="18" charset="0"/>
                        </a:rPr>
                        <a:t>Апартаменты</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9168">
                <a:tc>
                  <a:txBody>
                    <a:bodyPr/>
                    <a:lstStyle/>
                    <a:p>
                      <a:pPr algn="l" fontAlgn="ctr"/>
                      <a:r>
                        <a:rPr lang="ru-RU" sz="1000" b="0" i="0" u="none" strike="noStrike">
                          <a:solidFill>
                            <a:srgbClr val="000000"/>
                          </a:solidFill>
                          <a:latin typeface="Cambria" pitchFamily="18" charset="0"/>
                        </a:rPr>
                        <a:t>Количество комнат, шт.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gridSpan="5">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b="0" i="0" u="sng" strike="noStrike" dirty="0" smtClean="0">
                          <a:solidFill>
                            <a:srgbClr val="000000"/>
                          </a:solidFill>
                          <a:latin typeface="Cambria" pitchFamily="18" charset="0"/>
                        </a:rPr>
                        <a:t>Характеристики объекта оценки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Класс объекта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Бизнес</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Местоположение</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a:solidFill>
                            <a:srgbClr val="000000"/>
                          </a:solidFill>
                          <a:latin typeface="Cambria" pitchFamily="18" charset="0"/>
                        </a:rPr>
                        <a:t>Стадия строительства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2</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48">
                <a:tc>
                  <a:txBody>
                    <a:bodyPr/>
                    <a:lstStyle/>
                    <a:p>
                      <a:pPr algn="l" fontAlgn="ctr"/>
                      <a:r>
                        <a:rPr lang="ru-RU" sz="1000" b="0" i="0" u="none" strike="noStrike" dirty="0">
                          <a:solidFill>
                            <a:srgbClr val="000000"/>
                          </a:solidFill>
                          <a:latin typeface="Cambria" pitchFamily="18" charset="0"/>
                        </a:rPr>
                        <a:t>Цена предложения, руб./кв.м. общей площади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150 000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145 000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135 000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r>
              <a:tr h="149168">
                <a:tc>
                  <a:txBody>
                    <a:bodyPr/>
                    <a:lstStyle/>
                    <a:p>
                      <a:pPr algn="l" fontAlgn="ctr"/>
                      <a:r>
                        <a:rPr lang="ru-RU" sz="1000" b="1" i="0" u="none" strike="noStrike" dirty="0">
                          <a:solidFill>
                            <a:srgbClr val="000000"/>
                          </a:solidFill>
                          <a:latin typeface="Cambria" pitchFamily="18" charset="0"/>
                        </a:rPr>
                        <a:t>Корректировки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26736">
                <a:tc>
                  <a:txBody>
                    <a:bodyPr/>
                    <a:lstStyle/>
                    <a:p>
                      <a:pPr algn="l" fontAlgn="ctr"/>
                      <a:r>
                        <a:rPr lang="ru-RU" sz="1000" b="0" i="0" u="none" strike="noStrike" dirty="0">
                          <a:solidFill>
                            <a:srgbClr val="000000"/>
                          </a:solidFill>
                          <a:latin typeface="Cambria" pitchFamily="18" charset="0"/>
                        </a:rPr>
                        <a:t>Корректировка на </a:t>
                      </a:r>
                      <a:r>
                        <a:rPr lang="ru-RU" sz="1000" b="0" i="0" u="none" strike="noStrike" dirty="0" err="1">
                          <a:solidFill>
                            <a:srgbClr val="000000"/>
                          </a:solidFill>
                          <a:latin typeface="Cambria" pitchFamily="18" charset="0"/>
                        </a:rPr>
                        <a:t>уторговывание</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marL="180975" indent="0" algn="l" fontAlgn="ctr"/>
                      <a:r>
                        <a:rPr lang="ru-RU" sz="1000" b="0" i="0" u="none" strike="noStrike" dirty="0" smtClean="0">
                          <a:solidFill>
                            <a:srgbClr val="000000"/>
                          </a:solidFill>
                          <a:latin typeface="Cambria" pitchFamily="18" charset="0"/>
                        </a:rPr>
                        <a:t>Скорректированная</a:t>
                      </a:r>
                      <a:r>
                        <a:rPr lang="ru-RU" sz="1000" b="0" i="0" u="none" strike="noStrike" baseline="0" dirty="0" smtClean="0">
                          <a:solidFill>
                            <a:srgbClr val="000000"/>
                          </a:solidFill>
                          <a:latin typeface="Cambria" pitchFamily="18" charset="0"/>
                        </a:rPr>
                        <a:t> цена</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a:solidFill>
                            <a:srgbClr val="000000"/>
                          </a:solidFill>
                          <a:latin typeface="Cambria" pitchFamily="18" charset="0"/>
                          <a:ea typeface="+mn-ea"/>
                          <a:cs typeface="+mn-cs"/>
                        </a:rPr>
                        <a:t>139 500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a:solidFill>
                            <a:srgbClr val="000000"/>
                          </a:solidFill>
                          <a:latin typeface="Cambria" pitchFamily="18" charset="0"/>
                          <a:ea typeface="+mn-ea"/>
                          <a:cs typeface="+mn-cs"/>
                        </a:rPr>
                        <a:t>134 850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a:solidFill>
                            <a:srgbClr val="000000"/>
                          </a:solidFill>
                          <a:latin typeface="Cambria" pitchFamily="18" charset="0"/>
                          <a:ea typeface="+mn-ea"/>
                          <a:cs typeface="+mn-cs"/>
                        </a:rPr>
                        <a:t>125 550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a:solidFill>
                            <a:srgbClr val="000000"/>
                          </a:solidFill>
                          <a:latin typeface="Cambria" pitchFamily="18" charset="0"/>
                        </a:rPr>
                        <a:t>Корректировка на тип недвижимости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000000"/>
                          </a:solidFill>
                          <a:latin typeface="Cambria" pitchFamily="18" charset="0"/>
                        </a:rPr>
                        <a:t>0%</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000000"/>
                          </a:solidFill>
                          <a:latin typeface="Cambria" pitchFamily="18" charset="0"/>
                        </a:rPr>
                        <a:t>0%</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C00000"/>
                          </a:solidFill>
                          <a:latin typeface="Cambria" pitchFamily="18" charset="0"/>
                        </a:rPr>
                        <a:t>10%</a:t>
                      </a:r>
                      <a:endParaRPr lang="ru-RU" sz="1000" b="0" i="0" u="none" strike="noStrike" dirty="0">
                        <a:solidFill>
                          <a:srgbClr val="C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r h="149168">
                <a:tc>
                  <a:txBody>
                    <a:bodyPr/>
                    <a:lstStyle/>
                    <a:p>
                      <a:pPr marL="180975" indent="0" algn="l" fontAlgn="ctr"/>
                      <a:r>
                        <a:rPr lang="ru-RU" sz="1000" b="1" i="1" u="none" strike="noStrike" dirty="0" smtClean="0">
                          <a:solidFill>
                            <a:srgbClr val="000000"/>
                          </a:solidFill>
                          <a:latin typeface="Cambria" pitchFamily="18" charset="0"/>
                        </a:rPr>
                        <a:t>Скорректированная</a:t>
                      </a:r>
                      <a:r>
                        <a:rPr lang="ru-RU" sz="1000" b="1" i="1" u="none" strike="noStrike" baseline="0" dirty="0" smtClean="0">
                          <a:solidFill>
                            <a:srgbClr val="000000"/>
                          </a:solidFill>
                          <a:latin typeface="Cambria" pitchFamily="18" charset="0"/>
                        </a:rPr>
                        <a:t> цена</a:t>
                      </a:r>
                      <a:endParaRPr lang="ru-RU" sz="1000" b="1" i="1"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endParaRPr lang="ru-RU" sz="1000" b="1" i="1"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a:solidFill>
                            <a:srgbClr val="000000"/>
                          </a:solidFill>
                          <a:latin typeface="Cambria" pitchFamily="18" charset="0"/>
                          <a:ea typeface="+mn-ea"/>
                          <a:cs typeface="+mn-cs"/>
                        </a:rPr>
                        <a:t>139 500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a:solidFill>
                            <a:srgbClr val="000000"/>
                          </a:solidFill>
                          <a:latin typeface="Cambria" pitchFamily="18" charset="0"/>
                          <a:ea typeface="+mn-ea"/>
                          <a:cs typeface="+mn-cs"/>
                        </a:rPr>
                        <a:t>134 850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smtClean="0">
                          <a:solidFill>
                            <a:srgbClr val="C00000"/>
                          </a:solidFill>
                          <a:latin typeface="Cambria" pitchFamily="18" charset="0"/>
                          <a:ea typeface="+mn-ea"/>
                          <a:cs typeface="+mn-cs"/>
                        </a:rPr>
                        <a:t>138 105</a:t>
                      </a:r>
                      <a:endParaRPr lang="ru-RU" sz="1000" b="1" i="1" u="none" strike="noStrike" kern="1200" dirty="0">
                        <a:solidFill>
                          <a:srgbClr val="C00000"/>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r h="149168">
                <a:tc>
                  <a:txBody>
                    <a:bodyPr/>
                    <a:lstStyle/>
                    <a:p>
                      <a:pPr algn="l" fontAlgn="ctr"/>
                      <a:r>
                        <a:rPr lang="ru-RU" sz="1000" b="0" i="0" u="none" strike="noStrike" dirty="0">
                          <a:solidFill>
                            <a:srgbClr val="000000"/>
                          </a:solidFill>
                          <a:latin typeface="Cambria" pitchFamily="18" charset="0"/>
                        </a:rPr>
                        <a:t>Корректировка на количество комнат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Корректировка на класс объекта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smtClean="0">
                          <a:solidFill>
                            <a:srgbClr val="000000"/>
                          </a:solidFill>
                          <a:latin typeface="Cambria" pitchFamily="18" charset="0"/>
                        </a:rPr>
                        <a:t>Корректировка на </a:t>
                      </a:r>
                      <a:r>
                        <a:rPr lang="ru-RU" sz="1000" b="0" i="0" u="none" strike="noStrike" dirty="0">
                          <a:solidFill>
                            <a:srgbClr val="000000"/>
                          </a:solidFill>
                          <a:latin typeface="Cambria" pitchFamily="18" charset="0"/>
                        </a:rPr>
                        <a:t>местоположение</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a:solidFill>
                            <a:srgbClr val="000000"/>
                          </a:solidFill>
                          <a:latin typeface="Cambria" pitchFamily="18" charset="0"/>
                        </a:rPr>
                        <a:t>Корректировка на стадию строительства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1" i="0" u="none" strike="noStrike">
                          <a:solidFill>
                            <a:srgbClr val="000000"/>
                          </a:solidFill>
                          <a:latin typeface="Cambria" pitchFamily="18" charset="0"/>
                        </a:rPr>
                        <a:t>Вес аналога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1" i="0" u="none" strike="noStrike">
                          <a:solidFill>
                            <a:srgbClr val="000000"/>
                          </a:solidFill>
                          <a:latin typeface="Cambria" pitchFamily="18" charset="0"/>
                        </a:rPr>
                        <a:t>Рыночная стоимость объекта, руб/кв.м.</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Таблица 7"/>
          <p:cNvGraphicFramePr>
            <a:graphicFrameLocks noGrp="1"/>
          </p:cNvGraphicFramePr>
          <p:nvPr/>
        </p:nvGraphicFramePr>
        <p:xfrm>
          <a:off x="251521" y="5085184"/>
          <a:ext cx="4032447" cy="1122040"/>
        </p:xfrm>
        <a:graphic>
          <a:graphicData uri="http://schemas.openxmlformats.org/drawingml/2006/table">
            <a:tbl>
              <a:tblPr/>
              <a:tblGrid>
                <a:gridCol w="1080119"/>
                <a:gridCol w="1296144"/>
                <a:gridCol w="1656184"/>
              </a:tblGrid>
              <a:tr h="360040">
                <a:tc gridSpan="3">
                  <a:txBody>
                    <a:bodyPr/>
                    <a:lstStyle/>
                    <a:p>
                      <a:pPr algn="l" fontAlgn="b"/>
                      <a:r>
                        <a:rPr lang="ru-RU" sz="1000" b="1" i="0" u="none" strike="noStrike" dirty="0">
                          <a:solidFill>
                            <a:srgbClr val="000000"/>
                          </a:solidFill>
                          <a:latin typeface="Cambria" pitchFamily="18" charset="0"/>
                        </a:rPr>
                        <a:t>Таблица 2. Средние цены на квартиры и </a:t>
                      </a:r>
                      <a:r>
                        <a:rPr lang="ru-RU" sz="1000" b="1" i="0" u="none" strike="noStrike" dirty="0" smtClean="0">
                          <a:solidFill>
                            <a:srgbClr val="000000"/>
                          </a:solidFill>
                          <a:latin typeface="Cambria" pitchFamily="18" charset="0"/>
                        </a:rPr>
                        <a:t>апартаменты </a:t>
                      </a:r>
                      <a:r>
                        <a:rPr lang="ru-RU" sz="1000" b="1" i="0" u="none" strike="noStrike" dirty="0">
                          <a:solidFill>
                            <a:srgbClr val="000000"/>
                          </a:solidFill>
                          <a:latin typeface="Cambria" pitchFamily="18" charset="0"/>
                        </a:rPr>
                        <a:t>по округам населенного </a:t>
                      </a:r>
                      <a:r>
                        <a:rPr lang="ru-RU" sz="1000" b="1" i="0" u="none" strike="noStrike" dirty="0" smtClean="0">
                          <a:solidFill>
                            <a:srgbClr val="000000"/>
                          </a:solidFill>
                          <a:latin typeface="Cambria" pitchFamily="18" charset="0"/>
                        </a:rPr>
                        <a:t>пункта </a:t>
                      </a:r>
                      <a:r>
                        <a:rPr lang="ru-RU" sz="1000" b="1" i="0" u="none" strike="noStrike" dirty="0">
                          <a:solidFill>
                            <a:srgbClr val="000000"/>
                          </a:solidFill>
                          <a:latin typeface="Cambria" pitchFamily="18" charset="0"/>
                        </a:rPr>
                        <a:t>(при прочих равных условиях)</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90500">
                <a:tc>
                  <a:txBody>
                    <a:bodyPr/>
                    <a:lstStyle/>
                    <a:p>
                      <a:pPr algn="ctr" fontAlgn="ctr"/>
                      <a:r>
                        <a:rPr lang="ru-RU" sz="1000" b="0" i="0" u="none" strike="noStrike" dirty="0">
                          <a:solidFill>
                            <a:srgbClr val="000000"/>
                          </a:solidFill>
                          <a:latin typeface="Cambria" pitchFamily="18" charset="0"/>
                        </a:rPr>
                        <a:t>Округ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Квартиры, руб./кв.м.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rgbClr val="000000"/>
                          </a:solidFill>
                          <a:latin typeface="Cambria" pitchFamily="18" charset="0"/>
                        </a:rPr>
                        <a:t>Апартаменты</a:t>
                      </a:r>
                      <a:r>
                        <a:rPr lang="ru-RU" sz="1000" b="0" i="0" u="none" strike="noStrike" dirty="0">
                          <a:solidFill>
                            <a:srgbClr val="000000"/>
                          </a:solidFill>
                          <a:latin typeface="Cambria" pitchFamily="18" charset="0"/>
                        </a:rPr>
                        <a:t>, руб./кв.м.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ЮВАО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181 500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165 000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ВАО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169 400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154 000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СВАО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154 000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140 000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4427984" y="5445224"/>
            <a:ext cx="4464496" cy="461665"/>
          </a:xfrm>
          <a:prstGeom prst="rect">
            <a:avLst/>
          </a:prstGeom>
          <a:no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200" dirty="0" smtClean="0">
                <a:solidFill>
                  <a:srgbClr val="063888"/>
                </a:solidFill>
                <a:latin typeface="Cambria" pitchFamily="18" charset="0"/>
                <a:ea typeface="Times New Roman" pitchFamily="18" charset="0"/>
                <a:cs typeface="Times New Roman" pitchFamily="18" charset="0"/>
              </a:rPr>
              <a:t>Корректировка = Цена Квартиры / Цена Апартаменты – 1</a:t>
            </a:r>
          </a:p>
          <a:p>
            <a:pPr eaLnBrk="0" hangingPunct="0"/>
            <a:r>
              <a:rPr lang="ru-RU" sz="1200" dirty="0" smtClean="0">
                <a:solidFill>
                  <a:srgbClr val="063888"/>
                </a:solidFill>
                <a:latin typeface="Cambria" pitchFamily="18" charset="0"/>
                <a:ea typeface="Times New Roman" pitchFamily="18" charset="0"/>
                <a:cs typeface="Times New Roman" pitchFamily="18" charset="0"/>
              </a:rPr>
              <a:t>Корректировка = 181 500 / 165 00 – 1 = 1,1 – 1 = 0,1 или 10%</a:t>
            </a:r>
          </a:p>
        </p:txBody>
      </p:sp>
    </p:spTree>
  </p:cSld>
  <p:clrMapOvr>
    <a:masterClrMapping/>
  </p:clrMapOvr>
  <p:transition spd="slow" advTm="9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8640960" cy="261610"/>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100" b="1" dirty="0" smtClean="0">
                <a:solidFill>
                  <a:srgbClr val="C00000"/>
                </a:solidFill>
                <a:latin typeface="Cambria" pitchFamily="18" charset="0"/>
                <a:ea typeface="Times New Roman" pitchFamily="18" charset="0"/>
                <a:cs typeface="Times New Roman" pitchFamily="18" charset="0"/>
              </a:rPr>
              <a:t>38</a:t>
            </a:r>
            <a:endParaRPr kumimoji="0" lang="ru-RU" sz="1100" b="0" i="0" u="none" strike="noStrike" cap="none" normalizeH="0" baseline="0" dirty="0" smtClean="0">
              <a:ln>
                <a:noFill/>
              </a:ln>
              <a:solidFill>
                <a:srgbClr val="C00000"/>
              </a:solidFill>
              <a:effectLst/>
              <a:latin typeface="Cambria" pitchFamily="18" charset="0"/>
              <a:cs typeface="Arial" pitchFamily="34" charset="0"/>
            </a:endParaRP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Таблица 6"/>
          <p:cNvGraphicFramePr>
            <a:graphicFrameLocks noGrp="1"/>
          </p:cNvGraphicFramePr>
          <p:nvPr/>
        </p:nvGraphicFramePr>
        <p:xfrm>
          <a:off x="251520" y="1628800"/>
          <a:ext cx="8640960" cy="3523077"/>
        </p:xfrm>
        <a:graphic>
          <a:graphicData uri="http://schemas.openxmlformats.org/drawingml/2006/table">
            <a:tbl>
              <a:tblPr/>
              <a:tblGrid>
                <a:gridCol w="2953240"/>
                <a:gridCol w="1418403"/>
                <a:gridCol w="1418403"/>
                <a:gridCol w="1425457"/>
                <a:gridCol w="1425457"/>
              </a:tblGrid>
              <a:tr h="149168">
                <a:tc gridSpan="5">
                  <a:txBody>
                    <a:bodyPr/>
                    <a:lstStyle/>
                    <a:p>
                      <a:pPr algn="l" fontAlgn="b"/>
                      <a:r>
                        <a:rPr lang="ru-RU" sz="1000" b="1" i="0" u="none" strike="noStrike" dirty="0">
                          <a:solidFill>
                            <a:srgbClr val="000000"/>
                          </a:solidFill>
                          <a:latin typeface="Cambria" pitchFamily="18" charset="0"/>
                        </a:rPr>
                        <a:t>Таблица 1. Расчет удельной стоимости объекта оценки сравнительным подходом</a:t>
                      </a: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pPr algn="l" fontAlgn="b"/>
                      <a:endParaRPr lang="ru-RU" sz="900" b="1" i="0" u="none" strike="noStrike" dirty="0">
                        <a:solidFill>
                          <a:srgbClr val="000000"/>
                        </a:solidFill>
                        <a:latin typeface="Calibri"/>
                      </a:endParaRP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ru-RU" sz="900" b="0" i="0" u="none" strike="noStrike" dirty="0">
                        <a:solidFill>
                          <a:srgbClr val="000000"/>
                        </a:solidFill>
                        <a:latin typeface="Calibri"/>
                      </a:endParaRP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r>
              <a:tr h="149168">
                <a:tc>
                  <a:txBody>
                    <a:bodyPr/>
                    <a:lstStyle/>
                    <a:p>
                      <a:pPr algn="ctr" fontAlgn="ctr"/>
                      <a:r>
                        <a:rPr lang="ru-RU" sz="1000" b="1" i="0" u="none" strike="noStrike" dirty="0">
                          <a:solidFill>
                            <a:srgbClr val="000000"/>
                          </a:solidFill>
                          <a:latin typeface="Cambria" pitchFamily="18" charset="0"/>
                        </a:rPr>
                        <a:t>Характеристики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Объект оценки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2</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gridSpan="5">
                  <a:txBody>
                    <a:bodyPr/>
                    <a:lstStyle/>
                    <a:p>
                      <a:pPr algn="l" fontAlgn="ctr"/>
                      <a:r>
                        <a:rPr lang="ru-RU" sz="1000" b="0" i="0" u="sng" strike="noStrike" dirty="0" smtClean="0">
                          <a:solidFill>
                            <a:srgbClr val="000000"/>
                          </a:solidFill>
                          <a:latin typeface="Cambria" pitchFamily="18" charset="0"/>
                        </a:rPr>
                        <a:t>Характеристики объекта оценки</a:t>
                      </a:r>
                      <a:endParaRPr lang="ru-RU" sz="1000" b="0" i="0" u="sng"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9168">
                <a:tc>
                  <a:txBody>
                    <a:bodyPr/>
                    <a:lstStyle/>
                    <a:p>
                      <a:pPr algn="l" fontAlgn="ctr"/>
                      <a:r>
                        <a:rPr lang="ru-RU" sz="1000" b="0" i="0" u="none" strike="noStrike" dirty="0">
                          <a:solidFill>
                            <a:srgbClr val="000000"/>
                          </a:solidFill>
                          <a:latin typeface="Cambria" pitchFamily="18" charset="0"/>
                        </a:rPr>
                        <a:t>Тип недвижимости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rgbClr val="000000"/>
                          </a:solidFill>
                          <a:latin typeface="Cambria" pitchFamily="18" charset="0"/>
                        </a:rPr>
                        <a:t>Апартаменты</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9168">
                <a:tc>
                  <a:txBody>
                    <a:bodyPr/>
                    <a:lstStyle/>
                    <a:p>
                      <a:pPr algn="l" fontAlgn="ctr"/>
                      <a:r>
                        <a:rPr lang="ru-RU" sz="1000" b="0" i="0" u="none" strike="noStrike">
                          <a:solidFill>
                            <a:srgbClr val="000000"/>
                          </a:solidFill>
                          <a:latin typeface="Cambria" pitchFamily="18" charset="0"/>
                        </a:rPr>
                        <a:t>Количество комнат, шт.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gridSpan="5">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b="0" i="0" u="sng" strike="noStrike" dirty="0" smtClean="0">
                          <a:solidFill>
                            <a:srgbClr val="000000"/>
                          </a:solidFill>
                          <a:latin typeface="Cambria" pitchFamily="18" charset="0"/>
                        </a:rPr>
                        <a:t>Характеристики объекта оценки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Класс объекта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Бизнес</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Местоположение</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a:solidFill>
                            <a:srgbClr val="000000"/>
                          </a:solidFill>
                          <a:latin typeface="Cambria" pitchFamily="18" charset="0"/>
                        </a:rPr>
                        <a:t>Стадия строительства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2</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48">
                <a:tc>
                  <a:txBody>
                    <a:bodyPr/>
                    <a:lstStyle/>
                    <a:p>
                      <a:pPr algn="l" fontAlgn="ctr"/>
                      <a:r>
                        <a:rPr lang="ru-RU" sz="1000" b="0" i="0" u="none" strike="noStrike" dirty="0">
                          <a:solidFill>
                            <a:srgbClr val="000000"/>
                          </a:solidFill>
                          <a:latin typeface="Cambria" pitchFamily="18" charset="0"/>
                        </a:rPr>
                        <a:t>Цена предложения, руб./кв.м. общей площади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150 000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145 000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135 000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r>
              <a:tr h="149168">
                <a:tc>
                  <a:txBody>
                    <a:bodyPr/>
                    <a:lstStyle/>
                    <a:p>
                      <a:pPr algn="l" fontAlgn="ctr"/>
                      <a:r>
                        <a:rPr lang="ru-RU" sz="1000" b="1" i="0" u="none" strike="noStrike" dirty="0">
                          <a:solidFill>
                            <a:srgbClr val="000000"/>
                          </a:solidFill>
                          <a:latin typeface="Cambria" pitchFamily="18" charset="0"/>
                        </a:rPr>
                        <a:t>Корректировки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26736">
                <a:tc>
                  <a:txBody>
                    <a:bodyPr/>
                    <a:lstStyle/>
                    <a:p>
                      <a:pPr algn="l" fontAlgn="ctr"/>
                      <a:r>
                        <a:rPr lang="ru-RU" sz="1000" b="0" i="0" u="none" strike="noStrike" dirty="0">
                          <a:solidFill>
                            <a:srgbClr val="000000"/>
                          </a:solidFill>
                          <a:latin typeface="Cambria" pitchFamily="18" charset="0"/>
                        </a:rPr>
                        <a:t>Корректировка на </a:t>
                      </a:r>
                      <a:r>
                        <a:rPr lang="ru-RU" sz="1000" b="0" i="0" u="none" strike="noStrike" dirty="0" err="1">
                          <a:solidFill>
                            <a:srgbClr val="000000"/>
                          </a:solidFill>
                          <a:latin typeface="Cambria" pitchFamily="18" charset="0"/>
                        </a:rPr>
                        <a:t>уторговывание</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marL="180975" indent="0" algn="l" fontAlgn="ctr"/>
                      <a:r>
                        <a:rPr lang="ru-RU" sz="1000" b="0" i="0" u="none" strike="noStrike" dirty="0" smtClean="0">
                          <a:solidFill>
                            <a:srgbClr val="000000"/>
                          </a:solidFill>
                          <a:latin typeface="Cambria" pitchFamily="18" charset="0"/>
                        </a:rPr>
                        <a:t>Скорректированная</a:t>
                      </a:r>
                      <a:r>
                        <a:rPr lang="ru-RU" sz="1000" b="0" i="0" u="none" strike="noStrike" baseline="0" dirty="0" smtClean="0">
                          <a:solidFill>
                            <a:srgbClr val="000000"/>
                          </a:solidFill>
                          <a:latin typeface="Cambria" pitchFamily="18" charset="0"/>
                        </a:rPr>
                        <a:t> цена</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a:solidFill>
                            <a:srgbClr val="000000"/>
                          </a:solidFill>
                          <a:latin typeface="Cambria" pitchFamily="18" charset="0"/>
                          <a:ea typeface="+mn-ea"/>
                          <a:cs typeface="+mn-cs"/>
                        </a:rPr>
                        <a:t>139 500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a:solidFill>
                            <a:srgbClr val="000000"/>
                          </a:solidFill>
                          <a:latin typeface="Cambria" pitchFamily="18" charset="0"/>
                          <a:ea typeface="+mn-ea"/>
                          <a:cs typeface="+mn-cs"/>
                        </a:rPr>
                        <a:t>134 850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a:solidFill>
                            <a:srgbClr val="000000"/>
                          </a:solidFill>
                          <a:latin typeface="Cambria" pitchFamily="18" charset="0"/>
                          <a:ea typeface="+mn-ea"/>
                          <a:cs typeface="+mn-cs"/>
                        </a:rPr>
                        <a:t>125 550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a:solidFill>
                            <a:schemeClr val="tx1"/>
                          </a:solidFill>
                          <a:latin typeface="Cambria" pitchFamily="18" charset="0"/>
                        </a:rPr>
                        <a:t>Корректировка на тип недвижимости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10%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marL="180975" indent="0" algn="l" fontAlgn="ctr"/>
                      <a:r>
                        <a:rPr lang="ru-RU" sz="1000" b="0" i="0" u="none" strike="noStrike" dirty="0" smtClean="0">
                          <a:solidFill>
                            <a:schemeClr val="tx1"/>
                          </a:solidFill>
                          <a:latin typeface="Cambria" pitchFamily="18" charset="0"/>
                        </a:rPr>
                        <a:t>Скорректированная</a:t>
                      </a:r>
                      <a:r>
                        <a:rPr lang="ru-RU" sz="1000" b="0" i="0" u="none" strike="noStrike" baseline="0" dirty="0" smtClean="0">
                          <a:solidFill>
                            <a:schemeClr val="tx1"/>
                          </a:solidFill>
                          <a:latin typeface="Cambria" pitchFamily="18" charset="0"/>
                        </a:rPr>
                        <a:t> цена</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a:solidFill>
                            <a:schemeClr val="tx1"/>
                          </a:solidFill>
                          <a:latin typeface="Cambria" pitchFamily="18" charset="0"/>
                          <a:ea typeface="+mn-ea"/>
                          <a:cs typeface="+mn-cs"/>
                        </a:rPr>
                        <a:t>139 500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a:solidFill>
                            <a:schemeClr val="tx1"/>
                          </a:solidFill>
                          <a:latin typeface="Cambria" pitchFamily="18" charset="0"/>
                          <a:ea typeface="+mn-ea"/>
                          <a:cs typeface="+mn-cs"/>
                        </a:rPr>
                        <a:t>134 850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smtClean="0">
                          <a:solidFill>
                            <a:schemeClr val="tx1"/>
                          </a:solidFill>
                          <a:latin typeface="Cambria" pitchFamily="18" charset="0"/>
                          <a:ea typeface="+mn-ea"/>
                          <a:cs typeface="+mn-cs"/>
                        </a:rPr>
                        <a:t>138 105</a:t>
                      </a:r>
                      <a:endParaRPr lang="ru-RU" sz="1000" b="0" i="0"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a:solidFill>
                            <a:srgbClr val="000000"/>
                          </a:solidFill>
                          <a:latin typeface="Cambria" pitchFamily="18" charset="0"/>
                        </a:rPr>
                        <a:t>Корректировка на количество комнат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Корректировка на класс объекта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C00000"/>
                          </a:solidFill>
                          <a:latin typeface="Cambria" pitchFamily="18" charset="0"/>
                        </a:rPr>
                        <a:t>-17%</a:t>
                      </a:r>
                      <a:endParaRPr lang="ru-RU" sz="1000" b="0" i="0" u="none" strike="noStrike" dirty="0">
                        <a:solidFill>
                          <a:srgbClr val="C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r h="149168">
                <a:tc>
                  <a:txBody>
                    <a:bodyPr/>
                    <a:lstStyle/>
                    <a:p>
                      <a:pPr marL="180975" indent="0" algn="l" fontAlgn="ctr"/>
                      <a:r>
                        <a:rPr lang="ru-RU" sz="1000" b="1" i="1" u="none" strike="noStrike" dirty="0" smtClean="0">
                          <a:solidFill>
                            <a:schemeClr val="tx1"/>
                          </a:solidFill>
                          <a:latin typeface="Cambria" pitchFamily="18" charset="0"/>
                        </a:rPr>
                        <a:t>Скорректированная</a:t>
                      </a:r>
                      <a:r>
                        <a:rPr lang="ru-RU" sz="1000" b="1" i="1" u="none" strike="noStrike" baseline="0" dirty="0" smtClean="0">
                          <a:solidFill>
                            <a:schemeClr val="tx1"/>
                          </a:solidFill>
                          <a:latin typeface="Cambria" pitchFamily="18" charset="0"/>
                        </a:rPr>
                        <a:t> цена</a:t>
                      </a:r>
                      <a:endParaRPr lang="ru-RU" sz="1000" b="1" i="1"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endParaRPr lang="ru-RU" sz="1000" b="1" i="1"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smtClean="0">
                          <a:solidFill>
                            <a:srgbClr val="C00000"/>
                          </a:solidFill>
                          <a:latin typeface="Cambria" pitchFamily="18" charset="0"/>
                          <a:ea typeface="+mn-ea"/>
                          <a:cs typeface="+mn-cs"/>
                        </a:rPr>
                        <a:t>115 648</a:t>
                      </a:r>
                      <a:endParaRPr lang="ru-RU" sz="1000" b="1" i="1" u="none" strike="noStrike" kern="1200" dirty="0">
                        <a:solidFill>
                          <a:srgbClr val="C00000"/>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a:solidFill>
                            <a:schemeClr val="tx1"/>
                          </a:solidFill>
                          <a:latin typeface="Cambria" pitchFamily="18" charset="0"/>
                          <a:ea typeface="+mn-ea"/>
                          <a:cs typeface="+mn-cs"/>
                        </a:rPr>
                        <a:t>134 850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smtClean="0">
                          <a:solidFill>
                            <a:schemeClr val="tx1"/>
                          </a:solidFill>
                          <a:latin typeface="Cambria" pitchFamily="18" charset="0"/>
                          <a:ea typeface="+mn-ea"/>
                          <a:cs typeface="+mn-cs"/>
                        </a:rPr>
                        <a:t>138 105</a:t>
                      </a:r>
                      <a:endParaRPr lang="ru-RU" sz="1000" b="1" i="1"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r h="149168">
                <a:tc>
                  <a:txBody>
                    <a:bodyPr/>
                    <a:lstStyle/>
                    <a:p>
                      <a:pPr algn="l" fontAlgn="ctr"/>
                      <a:r>
                        <a:rPr lang="ru-RU" sz="1000" b="0" i="0" u="none" strike="noStrike" dirty="0" smtClean="0">
                          <a:solidFill>
                            <a:srgbClr val="000000"/>
                          </a:solidFill>
                          <a:latin typeface="Cambria" pitchFamily="18" charset="0"/>
                        </a:rPr>
                        <a:t>Корректировка на </a:t>
                      </a:r>
                      <a:r>
                        <a:rPr lang="ru-RU" sz="1000" b="0" i="0" u="none" strike="noStrike" dirty="0">
                          <a:solidFill>
                            <a:srgbClr val="000000"/>
                          </a:solidFill>
                          <a:latin typeface="Cambria" pitchFamily="18" charset="0"/>
                        </a:rPr>
                        <a:t>местоположение</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a:solidFill>
                            <a:srgbClr val="000000"/>
                          </a:solidFill>
                          <a:latin typeface="Cambria" pitchFamily="18" charset="0"/>
                        </a:rPr>
                        <a:t>Корректировка на стадию строительства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1" i="0" u="none" strike="noStrike">
                          <a:solidFill>
                            <a:srgbClr val="000000"/>
                          </a:solidFill>
                          <a:latin typeface="Cambria" pitchFamily="18" charset="0"/>
                        </a:rPr>
                        <a:t>Вес аналога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1" i="0" u="none" strike="noStrike">
                          <a:solidFill>
                            <a:srgbClr val="000000"/>
                          </a:solidFill>
                          <a:latin typeface="Cambria" pitchFamily="18" charset="0"/>
                        </a:rPr>
                        <a:t>Рыночная стоимость объекта, руб/кв.м.</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4427984" y="5445224"/>
            <a:ext cx="4464496" cy="830997"/>
          </a:xfrm>
          <a:prstGeom prst="rect">
            <a:avLst/>
          </a:prstGeom>
          <a:no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200" dirty="0" smtClean="0">
                <a:solidFill>
                  <a:srgbClr val="063888"/>
                </a:solidFill>
                <a:latin typeface="Cambria" pitchFamily="18" charset="0"/>
                <a:ea typeface="Times New Roman" pitchFamily="18" charset="0"/>
                <a:cs typeface="Times New Roman" pitchFamily="18" charset="0"/>
              </a:rPr>
              <a:t>Корректировка = Комфорт/ Бизнес– 1</a:t>
            </a:r>
          </a:p>
          <a:p>
            <a:pPr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eaLnBrk="0" hangingPunct="0"/>
            <a:r>
              <a:rPr lang="ru-RU" sz="1200" dirty="0" smtClean="0">
                <a:solidFill>
                  <a:srgbClr val="063888"/>
                </a:solidFill>
                <a:latin typeface="Cambria" pitchFamily="18" charset="0"/>
                <a:ea typeface="Times New Roman" pitchFamily="18" charset="0"/>
                <a:cs typeface="Times New Roman" pitchFamily="18" charset="0"/>
              </a:rPr>
              <a:t>Корректировка = 160 000/ 193 000 – 1 = 0,83 – 1 = - 0,17 </a:t>
            </a:r>
            <a:br>
              <a:rPr lang="ru-RU" sz="1200" dirty="0" smtClean="0">
                <a:solidFill>
                  <a:srgbClr val="063888"/>
                </a:solidFill>
                <a:latin typeface="Cambria" pitchFamily="18" charset="0"/>
                <a:ea typeface="Times New Roman" pitchFamily="18" charset="0"/>
                <a:cs typeface="Times New Roman" pitchFamily="18" charset="0"/>
              </a:rPr>
            </a:br>
            <a:r>
              <a:rPr lang="ru-RU" sz="1200" dirty="0" smtClean="0">
                <a:solidFill>
                  <a:srgbClr val="063888"/>
                </a:solidFill>
                <a:latin typeface="Cambria" pitchFamily="18" charset="0"/>
                <a:ea typeface="Times New Roman" pitchFamily="18" charset="0"/>
                <a:cs typeface="Times New Roman" pitchFamily="18" charset="0"/>
              </a:rPr>
              <a:t>или - 17%</a:t>
            </a:r>
          </a:p>
        </p:txBody>
      </p:sp>
      <p:graphicFrame>
        <p:nvGraphicFramePr>
          <p:cNvPr id="10" name="Таблица 9"/>
          <p:cNvGraphicFramePr>
            <a:graphicFrameLocks noGrp="1"/>
          </p:cNvGraphicFramePr>
          <p:nvPr/>
        </p:nvGraphicFramePr>
        <p:xfrm>
          <a:off x="251520" y="5373216"/>
          <a:ext cx="3937000" cy="1076325"/>
        </p:xfrm>
        <a:graphic>
          <a:graphicData uri="http://schemas.openxmlformats.org/drawingml/2006/table">
            <a:tbl>
              <a:tblPr/>
              <a:tblGrid>
                <a:gridCol w="2088232"/>
                <a:gridCol w="1848768"/>
              </a:tblGrid>
              <a:tr h="190500">
                <a:tc gridSpan="2">
                  <a:txBody>
                    <a:bodyPr/>
                    <a:lstStyle/>
                    <a:p>
                      <a:pPr algn="l" fontAlgn="b"/>
                      <a:r>
                        <a:rPr lang="ru-RU" sz="1000" b="1" i="0" u="none" strike="noStrike" dirty="0">
                          <a:solidFill>
                            <a:srgbClr val="000000"/>
                          </a:solidFill>
                          <a:latin typeface="Cambria" pitchFamily="18" charset="0"/>
                        </a:rPr>
                        <a:t>Таблица 3. Средние цены на квартиры по классам (при прочих равных условиях)</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r>
              <a:tr h="190500">
                <a:tc>
                  <a:txBody>
                    <a:bodyPr/>
                    <a:lstStyle/>
                    <a:p>
                      <a:pPr algn="ctr" fontAlgn="ctr"/>
                      <a:r>
                        <a:rPr lang="ru-RU" sz="1000" b="0" i="0" u="none" strike="noStrike">
                          <a:solidFill>
                            <a:srgbClr val="000000"/>
                          </a:solidFill>
                          <a:latin typeface="Cambria" pitchFamily="18" charset="0"/>
                        </a:rPr>
                        <a:t>Класс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Средняя цена, руб. кв.м.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Эконом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152 000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Комфорт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160 000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Бизнес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193 000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advTm="9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8640960" cy="261610"/>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100" b="1" dirty="0" smtClean="0">
                <a:solidFill>
                  <a:srgbClr val="C00000"/>
                </a:solidFill>
                <a:latin typeface="Cambria" pitchFamily="18" charset="0"/>
                <a:ea typeface="Times New Roman" pitchFamily="18" charset="0"/>
                <a:cs typeface="Times New Roman" pitchFamily="18" charset="0"/>
              </a:rPr>
              <a:t>38</a:t>
            </a:r>
            <a:endParaRPr kumimoji="0" lang="ru-RU" sz="1100" b="0" i="0" u="none" strike="noStrike" cap="none" normalizeH="0" baseline="0" dirty="0" smtClean="0">
              <a:ln>
                <a:noFill/>
              </a:ln>
              <a:solidFill>
                <a:srgbClr val="C00000"/>
              </a:solidFill>
              <a:effectLst/>
              <a:latin typeface="Cambria" pitchFamily="18" charset="0"/>
              <a:cs typeface="Arial" pitchFamily="34" charset="0"/>
            </a:endParaRP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Таблица 6"/>
          <p:cNvGraphicFramePr>
            <a:graphicFrameLocks noGrp="1"/>
          </p:cNvGraphicFramePr>
          <p:nvPr/>
        </p:nvGraphicFramePr>
        <p:xfrm>
          <a:off x="251520" y="1628800"/>
          <a:ext cx="8640960" cy="3361152"/>
        </p:xfrm>
        <a:graphic>
          <a:graphicData uri="http://schemas.openxmlformats.org/drawingml/2006/table">
            <a:tbl>
              <a:tblPr/>
              <a:tblGrid>
                <a:gridCol w="2953240"/>
                <a:gridCol w="1418403"/>
                <a:gridCol w="1418403"/>
                <a:gridCol w="1425457"/>
                <a:gridCol w="1425457"/>
              </a:tblGrid>
              <a:tr h="149168">
                <a:tc gridSpan="5">
                  <a:txBody>
                    <a:bodyPr/>
                    <a:lstStyle/>
                    <a:p>
                      <a:pPr algn="l" fontAlgn="b"/>
                      <a:r>
                        <a:rPr lang="ru-RU" sz="1000" b="1" i="0" u="none" strike="noStrike" dirty="0">
                          <a:solidFill>
                            <a:srgbClr val="000000"/>
                          </a:solidFill>
                          <a:latin typeface="Cambria" pitchFamily="18" charset="0"/>
                        </a:rPr>
                        <a:t>Таблица 1. Расчет удельной стоимости объекта оценки сравнительным подходом</a:t>
                      </a: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pPr algn="l" fontAlgn="b"/>
                      <a:endParaRPr lang="ru-RU" sz="900" b="1" i="0" u="none" strike="noStrike" dirty="0">
                        <a:solidFill>
                          <a:srgbClr val="000000"/>
                        </a:solidFill>
                        <a:latin typeface="Calibri"/>
                      </a:endParaRP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ru-RU" sz="900" b="0" i="0" u="none" strike="noStrike" dirty="0">
                        <a:solidFill>
                          <a:srgbClr val="000000"/>
                        </a:solidFill>
                        <a:latin typeface="Calibri"/>
                      </a:endParaRP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r>
              <a:tr h="149168">
                <a:tc>
                  <a:txBody>
                    <a:bodyPr/>
                    <a:lstStyle/>
                    <a:p>
                      <a:pPr algn="ctr" fontAlgn="ctr"/>
                      <a:r>
                        <a:rPr lang="ru-RU" sz="1000" b="1" i="0" u="none" strike="noStrike" dirty="0">
                          <a:solidFill>
                            <a:srgbClr val="000000"/>
                          </a:solidFill>
                          <a:latin typeface="Cambria" pitchFamily="18" charset="0"/>
                        </a:rPr>
                        <a:t>Характеристики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Объект оценки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2</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gridSpan="5">
                  <a:txBody>
                    <a:bodyPr/>
                    <a:lstStyle/>
                    <a:p>
                      <a:pPr algn="l" fontAlgn="ctr"/>
                      <a:r>
                        <a:rPr lang="ru-RU" sz="1000" b="0" i="0" u="sng" strike="noStrike" dirty="0" smtClean="0">
                          <a:solidFill>
                            <a:srgbClr val="000000"/>
                          </a:solidFill>
                          <a:latin typeface="Cambria" pitchFamily="18" charset="0"/>
                        </a:rPr>
                        <a:t>Характеристики объекта оценки</a:t>
                      </a:r>
                      <a:endParaRPr lang="ru-RU" sz="1000" b="0" i="0" u="sng"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9168">
                <a:tc>
                  <a:txBody>
                    <a:bodyPr/>
                    <a:lstStyle/>
                    <a:p>
                      <a:pPr algn="l" fontAlgn="ctr"/>
                      <a:r>
                        <a:rPr lang="ru-RU" sz="1000" b="0" i="0" u="none" strike="noStrike" dirty="0">
                          <a:solidFill>
                            <a:srgbClr val="000000"/>
                          </a:solidFill>
                          <a:latin typeface="Cambria" pitchFamily="18" charset="0"/>
                        </a:rPr>
                        <a:t>Тип недвижимости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rgbClr val="000000"/>
                          </a:solidFill>
                          <a:latin typeface="Cambria" pitchFamily="18" charset="0"/>
                        </a:rPr>
                        <a:t>Апартаменты</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9168">
                <a:tc>
                  <a:txBody>
                    <a:bodyPr/>
                    <a:lstStyle/>
                    <a:p>
                      <a:pPr algn="l" fontAlgn="ctr"/>
                      <a:r>
                        <a:rPr lang="ru-RU" sz="1000" b="0" i="0" u="none" strike="noStrike">
                          <a:solidFill>
                            <a:srgbClr val="000000"/>
                          </a:solidFill>
                          <a:latin typeface="Cambria" pitchFamily="18" charset="0"/>
                        </a:rPr>
                        <a:t>Количество комнат, шт.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gridSpan="5">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b="0" i="0" u="sng" strike="noStrike" dirty="0" smtClean="0">
                          <a:solidFill>
                            <a:srgbClr val="000000"/>
                          </a:solidFill>
                          <a:latin typeface="Cambria" pitchFamily="18" charset="0"/>
                        </a:rPr>
                        <a:t>Характеристики объекта оценки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Класс объекта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Бизнес</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Местоположение</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a:solidFill>
                            <a:srgbClr val="000000"/>
                          </a:solidFill>
                          <a:latin typeface="Cambria" pitchFamily="18" charset="0"/>
                        </a:rPr>
                        <a:t>Стадия строительства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2</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48">
                <a:tc>
                  <a:txBody>
                    <a:bodyPr/>
                    <a:lstStyle/>
                    <a:p>
                      <a:pPr algn="l" fontAlgn="ctr"/>
                      <a:r>
                        <a:rPr lang="ru-RU" sz="1000" b="0" i="0" u="none" strike="noStrike" dirty="0">
                          <a:solidFill>
                            <a:srgbClr val="000000"/>
                          </a:solidFill>
                          <a:latin typeface="Cambria" pitchFamily="18" charset="0"/>
                        </a:rPr>
                        <a:t>Цена предложения, руб./кв.м. общей площади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150 000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145 000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135 000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r>
              <a:tr h="149168">
                <a:tc>
                  <a:txBody>
                    <a:bodyPr/>
                    <a:lstStyle/>
                    <a:p>
                      <a:pPr algn="l" fontAlgn="ctr"/>
                      <a:r>
                        <a:rPr lang="ru-RU" sz="1000" b="1" i="0" u="none" strike="noStrike" dirty="0">
                          <a:solidFill>
                            <a:srgbClr val="000000"/>
                          </a:solidFill>
                          <a:latin typeface="Cambria" pitchFamily="18" charset="0"/>
                        </a:rPr>
                        <a:t>Корректировки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26736">
                <a:tc>
                  <a:txBody>
                    <a:bodyPr/>
                    <a:lstStyle/>
                    <a:p>
                      <a:pPr algn="l" fontAlgn="ctr"/>
                      <a:r>
                        <a:rPr lang="ru-RU" sz="1000" b="0" i="0" u="none" strike="noStrike" dirty="0">
                          <a:solidFill>
                            <a:srgbClr val="000000"/>
                          </a:solidFill>
                          <a:latin typeface="Cambria" pitchFamily="18" charset="0"/>
                        </a:rPr>
                        <a:t>Корректировка на </a:t>
                      </a:r>
                      <a:r>
                        <a:rPr lang="ru-RU" sz="1000" b="0" i="0" u="none" strike="noStrike" dirty="0" err="1">
                          <a:solidFill>
                            <a:srgbClr val="000000"/>
                          </a:solidFill>
                          <a:latin typeface="Cambria" pitchFamily="18" charset="0"/>
                        </a:rPr>
                        <a:t>уторговывание</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a:solidFill>
                            <a:schemeClr val="tx1"/>
                          </a:solidFill>
                          <a:latin typeface="Cambria" pitchFamily="18" charset="0"/>
                        </a:rPr>
                        <a:t>Корректировка на тип недвижимости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10%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a:solidFill>
                            <a:srgbClr val="000000"/>
                          </a:solidFill>
                          <a:latin typeface="Cambria" pitchFamily="18" charset="0"/>
                        </a:rPr>
                        <a:t>Корректировка на количество комнат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Корректировка на класс объекта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-17%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marL="180975" indent="0" algn="l" fontAlgn="ctr"/>
                      <a:r>
                        <a:rPr lang="ru-RU" sz="1000" b="0" i="0" u="none" strike="noStrike" dirty="0" smtClean="0">
                          <a:solidFill>
                            <a:schemeClr val="tx1"/>
                          </a:solidFill>
                          <a:latin typeface="Cambria" pitchFamily="18" charset="0"/>
                        </a:rPr>
                        <a:t>Скорректированная</a:t>
                      </a:r>
                      <a:r>
                        <a:rPr lang="ru-RU" sz="1000" b="0" i="0" u="none" strike="noStrike" baseline="0" dirty="0" smtClean="0">
                          <a:solidFill>
                            <a:schemeClr val="tx1"/>
                          </a:solidFill>
                          <a:latin typeface="Cambria" pitchFamily="18" charset="0"/>
                        </a:rPr>
                        <a:t> цена</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smtClean="0">
                          <a:solidFill>
                            <a:schemeClr val="tx1"/>
                          </a:solidFill>
                          <a:latin typeface="Cambria" pitchFamily="18" charset="0"/>
                          <a:ea typeface="+mn-ea"/>
                          <a:cs typeface="+mn-cs"/>
                        </a:rPr>
                        <a:t>115 648</a:t>
                      </a:r>
                      <a:endParaRPr lang="ru-RU" sz="1000" b="0" i="0"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a:solidFill>
                            <a:schemeClr val="tx1"/>
                          </a:solidFill>
                          <a:latin typeface="Cambria" pitchFamily="18" charset="0"/>
                          <a:ea typeface="+mn-ea"/>
                          <a:cs typeface="+mn-cs"/>
                        </a:rPr>
                        <a:t>134 850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smtClean="0">
                          <a:solidFill>
                            <a:schemeClr val="tx1"/>
                          </a:solidFill>
                          <a:latin typeface="Cambria" pitchFamily="18" charset="0"/>
                          <a:ea typeface="+mn-ea"/>
                          <a:cs typeface="+mn-cs"/>
                        </a:rPr>
                        <a:t>138 105</a:t>
                      </a:r>
                      <a:endParaRPr lang="ru-RU" sz="1000" b="0" i="0"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smtClean="0">
                          <a:solidFill>
                            <a:srgbClr val="000000"/>
                          </a:solidFill>
                          <a:latin typeface="Cambria" pitchFamily="18" charset="0"/>
                        </a:rPr>
                        <a:t>Корректировка </a:t>
                      </a:r>
                      <a:r>
                        <a:rPr lang="ru-RU" sz="1000" b="0" i="0" u="none" strike="noStrike" dirty="0">
                          <a:solidFill>
                            <a:srgbClr val="000000"/>
                          </a:solidFill>
                          <a:latin typeface="Cambria" pitchFamily="18" charset="0"/>
                        </a:rPr>
                        <a:t>на местоположение</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C00000"/>
                          </a:solidFill>
                          <a:latin typeface="Cambria" pitchFamily="18" charset="0"/>
                        </a:rPr>
                        <a:t>7%</a:t>
                      </a:r>
                      <a:endParaRPr lang="ru-RU" sz="1000" b="0" i="0" u="none" strike="noStrike" dirty="0">
                        <a:solidFill>
                          <a:srgbClr val="C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000000"/>
                          </a:solidFill>
                          <a:latin typeface="Cambria" pitchFamily="18" charset="0"/>
                        </a:rPr>
                        <a:t>0%</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000000"/>
                          </a:solidFill>
                          <a:latin typeface="Cambria" pitchFamily="18" charset="0"/>
                        </a:rPr>
                        <a:t>0%</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r h="149168">
                <a:tc>
                  <a:txBody>
                    <a:bodyPr/>
                    <a:lstStyle/>
                    <a:p>
                      <a:pPr marL="180975" indent="0" algn="l" fontAlgn="ctr"/>
                      <a:r>
                        <a:rPr lang="ru-RU" sz="1000" b="1" i="1" u="none" strike="noStrike" dirty="0" smtClean="0">
                          <a:solidFill>
                            <a:schemeClr val="tx1"/>
                          </a:solidFill>
                          <a:latin typeface="Cambria" pitchFamily="18" charset="0"/>
                        </a:rPr>
                        <a:t>Скорректированная</a:t>
                      </a:r>
                      <a:r>
                        <a:rPr lang="ru-RU" sz="1000" b="1" i="1" u="none" strike="noStrike" baseline="0" dirty="0" smtClean="0">
                          <a:solidFill>
                            <a:schemeClr val="tx1"/>
                          </a:solidFill>
                          <a:latin typeface="Cambria" pitchFamily="18" charset="0"/>
                        </a:rPr>
                        <a:t> цена</a:t>
                      </a:r>
                      <a:endParaRPr lang="ru-RU" sz="1000" b="1" i="1"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endParaRPr lang="ru-RU" sz="1000" b="1" i="1"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smtClean="0">
                          <a:solidFill>
                            <a:srgbClr val="C00000"/>
                          </a:solidFill>
                          <a:latin typeface="Cambria" pitchFamily="18" charset="0"/>
                          <a:ea typeface="+mn-ea"/>
                          <a:cs typeface="+mn-cs"/>
                        </a:rPr>
                        <a:t>123 908</a:t>
                      </a:r>
                      <a:endParaRPr lang="ru-RU" sz="1000" b="1" i="1" u="none" strike="noStrike" kern="1200" dirty="0">
                        <a:solidFill>
                          <a:srgbClr val="C00000"/>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a:solidFill>
                            <a:schemeClr val="tx1"/>
                          </a:solidFill>
                          <a:latin typeface="Cambria" pitchFamily="18" charset="0"/>
                          <a:ea typeface="+mn-ea"/>
                          <a:cs typeface="+mn-cs"/>
                        </a:rPr>
                        <a:t>134 850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smtClean="0">
                          <a:solidFill>
                            <a:schemeClr val="tx1"/>
                          </a:solidFill>
                          <a:latin typeface="Cambria" pitchFamily="18" charset="0"/>
                          <a:ea typeface="+mn-ea"/>
                          <a:cs typeface="+mn-cs"/>
                        </a:rPr>
                        <a:t>138 105</a:t>
                      </a:r>
                      <a:endParaRPr lang="ru-RU" sz="1000" b="1" i="1"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r h="149168">
                <a:tc>
                  <a:txBody>
                    <a:bodyPr/>
                    <a:lstStyle/>
                    <a:p>
                      <a:pPr algn="l" fontAlgn="ctr"/>
                      <a:r>
                        <a:rPr lang="ru-RU" sz="1000" b="0" i="0" u="none" strike="noStrike">
                          <a:solidFill>
                            <a:srgbClr val="000000"/>
                          </a:solidFill>
                          <a:latin typeface="Cambria" pitchFamily="18" charset="0"/>
                        </a:rPr>
                        <a:t>Корректировка на стадию строительства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1" i="0" u="none" strike="noStrike">
                          <a:solidFill>
                            <a:srgbClr val="000000"/>
                          </a:solidFill>
                          <a:latin typeface="Cambria" pitchFamily="18" charset="0"/>
                        </a:rPr>
                        <a:t>Вес аналога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1" i="0" u="none" strike="noStrike">
                          <a:solidFill>
                            <a:srgbClr val="000000"/>
                          </a:solidFill>
                          <a:latin typeface="Cambria" pitchFamily="18" charset="0"/>
                        </a:rPr>
                        <a:t>Рыночная стоимость объекта, руб/кв.м.</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4427984" y="5445224"/>
            <a:ext cx="4464496" cy="830997"/>
          </a:xfrm>
          <a:prstGeom prst="rect">
            <a:avLst/>
          </a:prstGeom>
          <a:no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200" dirty="0" smtClean="0">
                <a:solidFill>
                  <a:srgbClr val="063888"/>
                </a:solidFill>
                <a:latin typeface="Cambria" pitchFamily="18" charset="0"/>
                <a:ea typeface="Times New Roman" pitchFamily="18" charset="0"/>
                <a:cs typeface="Times New Roman" pitchFamily="18" charset="0"/>
              </a:rPr>
              <a:t>Корректировка = ЮВА/ ВАО– 1</a:t>
            </a:r>
          </a:p>
          <a:p>
            <a:pPr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eaLnBrk="0" hangingPunct="0"/>
            <a:r>
              <a:rPr lang="ru-RU" sz="1200" dirty="0" smtClean="0">
                <a:solidFill>
                  <a:srgbClr val="063888"/>
                </a:solidFill>
                <a:latin typeface="Cambria" pitchFamily="18" charset="0"/>
                <a:ea typeface="Times New Roman" pitchFamily="18" charset="0"/>
                <a:cs typeface="Times New Roman" pitchFamily="18" charset="0"/>
              </a:rPr>
              <a:t>Корректировка = 181 500/ 169 400 – 1 = 1,07 – 1 = 0,07</a:t>
            </a:r>
            <a:br>
              <a:rPr lang="ru-RU" sz="1200" dirty="0" smtClean="0">
                <a:solidFill>
                  <a:srgbClr val="063888"/>
                </a:solidFill>
                <a:latin typeface="Cambria" pitchFamily="18" charset="0"/>
                <a:ea typeface="Times New Roman" pitchFamily="18" charset="0"/>
                <a:cs typeface="Times New Roman" pitchFamily="18" charset="0"/>
              </a:rPr>
            </a:br>
            <a:r>
              <a:rPr lang="ru-RU" sz="1200" dirty="0" smtClean="0">
                <a:solidFill>
                  <a:srgbClr val="063888"/>
                </a:solidFill>
                <a:latin typeface="Cambria" pitchFamily="18" charset="0"/>
                <a:ea typeface="Times New Roman" pitchFamily="18" charset="0"/>
                <a:cs typeface="Times New Roman" pitchFamily="18" charset="0"/>
              </a:rPr>
              <a:t>или 7%</a:t>
            </a:r>
          </a:p>
        </p:txBody>
      </p:sp>
      <p:graphicFrame>
        <p:nvGraphicFramePr>
          <p:cNvPr id="11" name="Таблица 10"/>
          <p:cNvGraphicFramePr>
            <a:graphicFrameLocks noGrp="1"/>
          </p:cNvGraphicFramePr>
          <p:nvPr/>
        </p:nvGraphicFramePr>
        <p:xfrm>
          <a:off x="251521" y="5085184"/>
          <a:ext cx="4032447" cy="1122040"/>
        </p:xfrm>
        <a:graphic>
          <a:graphicData uri="http://schemas.openxmlformats.org/drawingml/2006/table">
            <a:tbl>
              <a:tblPr/>
              <a:tblGrid>
                <a:gridCol w="1080119"/>
                <a:gridCol w="1296144"/>
                <a:gridCol w="1656184"/>
              </a:tblGrid>
              <a:tr h="360040">
                <a:tc gridSpan="3">
                  <a:txBody>
                    <a:bodyPr/>
                    <a:lstStyle/>
                    <a:p>
                      <a:pPr algn="l" fontAlgn="b"/>
                      <a:r>
                        <a:rPr lang="ru-RU" sz="1000" b="1" i="0" u="none" strike="noStrike" dirty="0">
                          <a:solidFill>
                            <a:srgbClr val="000000"/>
                          </a:solidFill>
                          <a:latin typeface="Cambria" pitchFamily="18" charset="0"/>
                        </a:rPr>
                        <a:t>Таблица 2. Средние цены на квартиры и </a:t>
                      </a:r>
                      <a:r>
                        <a:rPr lang="ru-RU" sz="1000" b="1" i="0" u="none" strike="noStrike" dirty="0" smtClean="0">
                          <a:solidFill>
                            <a:srgbClr val="000000"/>
                          </a:solidFill>
                          <a:latin typeface="Cambria" pitchFamily="18" charset="0"/>
                        </a:rPr>
                        <a:t>апартаменты </a:t>
                      </a:r>
                      <a:r>
                        <a:rPr lang="ru-RU" sz="1000" b="1" i="0" u="none" strike="noStrike" dirty="0">
                          <a:solidFill>
                            <a:srgbClr val="000000"/>
                          </a:solidFill>
                          <a:latin typeface="Cambria" pitchFamily="18" charset="0"/>
                        </a:rPr>
                        <a:t>по округам населенного </a:t>
                      </a:r>
                      <a:r>
                        <a:rPr lang="ru-RU" sz="1000" b="1" i="0" u="none" strike="noStrike" dirty="0" smtClean="0">
                          <a:solidFill>
                            <a:srgbClr val="000000"/>
                          </a:solidFill>
                          <a:latin typeface="Cambria" pitchFamily="18" charset="0"/>
                        </a:rPr>
                        <a:t>пункта </a:t>
                      </a:r>
                      <a:r>
                        <a:rPr lang="ru-RU" sz="1000" b="1" i="0" u="none" strike="noStrike" dirty="0">
                          <a:solidFill>
                            <a:srgbClr val="000000"/>
                          </a:solidFill>
                          <a:latin typeface="Cambria" pitchFamily="18" charset="0"/>
                        </a:rPr>
                        <a:t>(при прочих равных условиях)</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90500">
                <a:tc>
                  <a:txBody>
                    <a:bodyPr/>
                    <a:lstStyle/>
                    <a:p>
                      <a:pPr algn="ctr" fontAlgn="ctr"/>
                      <a:r>
                        <a:rPr lang="ru-RU" sz="1000" b="0" i="0" u="none" strike="noStrike" dirty="0">
                          <a:solidFill>
                            <a:srgbClr val="000000"/>
                          </a:solidFill>
                          <a:latin typeface="Cambria" pitchFamily="18" charset="0"/>
                        </a:rPr>
                        <a:t>Округ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Квартиры, руб./кв.м.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rgbClr val="000000"/>
                          </a:solidFill>
                          <a:latin typeface="Cambria" pitchFamily="18" charset="0"/>
                        </a:rPr>
                        <a:t>Апартаменты</a:t>
                      </a:r>
                      <a:r>
                        <a:rPr lang="ru-RU" sz="1000" b="0" i="0" u="none" strike="noStrike" dirty="0">
                          <a:solidFill>
                            <a:srgbClr val="000000"/>
                          </a:solidFill>
                          <a:latin typeface="Cambria" pitchFamily="18" charset="0"/>
                        </a:rPr>
                        <a:t>, руб./кв.м.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ЮВАО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181 500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165 000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ВАО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169 400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154 000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СВАО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154 000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140 000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advTm="90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9921"/>
            <a:ext cx="8640960" cy="430887"/>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lvl="0"/>
            <a:r>
              <a:rPr kumimoji="0" lang="ru-RU" sz="11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100" b="1" dirty="0" smtClean="0">
                <a:solidFill>
                  <a:srgbClr val="C00000"/>
                </a:solidFill>
                <a:latin typeface="Cambria" pitchFamily="18" charset="0"/>
                <a:ea typeface="Times New Roman" pitchFamily="18" charset="0"/>
                <a:cs typeface="Times New Roman" pitchFamily="18" charset="0"/>
              </a:rPr>
              <a:t>38 	</a:t>
            </a:r>
            <a:r>
              <a:rPr lang="ru-RU" sz="1100" dirty="0" smtClean="0">
                <a:solidFill>
                  <a:srgbClr val="063888"/>
                </a:solidFill>
                <a:latin typeface="Cambria" pitchFamily="18" charset="0"/>
                <a:ea typeface="Times New Roman" pitchFamily="18" charset="0"/>
                <a:cs typeface="Times New Roman" pitchFamily="18" charset="0"/>
              </a:rPr>
              <a:t>Общая площадь квартиры 45 кв.м.  Результат расчета округлите до десятков тысяч рублей </a:t>
            </a:r>
            <a:r>
              <a:rPr lang="ru-RU" sz="1100" b="1" dirty="0" smtClean="0">
                <a:solidFill>
                  <a:srgbClr val="C00000"/>
                </a:solidFill>
                <a:latin typeface="Cambria"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ru-RU" sz="1100" b="1" i="1" dirty="0" smtClean="0">
                <a:solidFill>
                  <a:srgbClr val="063888"/>
                </a:solidFill>
                <a:latin typeface="Cambria" pitchFamily="18" charset="0"/>
                <a:ea typeface="Times New Roman" pitchFamily="18" charset="0"/>
                <a:cs typeface="Times New Roman" pitchFamily="18" charset="0"/>
              </a:rPr>
              <a:t>Варианты ответов: </a:t>
            </a:r>
            <a:r>
              <a:rPr lang="ru-RU" sz="1100" dirty="0" smtClean="0">
                <a:solidFill>
                  <a:srgbClr val="063888"/>
                </a:solidFill>
                <a:latin typeface="Cambria" pitchFamily="18" charset="0"/>
                <a:ea typeface="Times New Roman" pitchFamily="18" charset="0"/>
                <a:cs typeface="Times New Roman" pitchFamily="18" charset="0"/>
              </a:rPr>
              <a:t>1) 6 420 000.	2) 6 830 000.	3) 6 140 000.	4) 3 040 000.	5) 6 200 000.</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Таблица 6"/>
          <p:cNvGraphicFramePr>
            <a:graphicFrameLocks noGrp="1"/>
          </p:cNvGraphicFramePr>
          <p:nvPr/>
        </p:nvGraphicFramePr>
        <p:xfrm>
          <a:off x="251520" y="1708190"/>
          <a:ext cx="8640960" cy="3521010"/>
        </p:xfrm>
        <a:graphic>
          <a:graphicData uri="http://schemas.openxmlformats.org/drawingml/2006/table">
            <a:tbl>
              <a:tblPr/>
              <a:tblGrid>
                <a:gridCol w="2953240"/>
                <a:gridCol w="1418403"/>
                <a:gridCol w="1418403"/>
                <a:gridCol w="1425457"/>
                <a:gridCol w="1425457"/>
              </a:tblGrid>
              <a:tr h="149168">
                <a:tc gridSpan="5">
                  <a:txBody>
                    <a:bodyPr/>
                    <a:lstStyle/>
                    <a:p>
                      <a:pPr algn="l" fontAlgn="b"/>
                      <a:r>
                        <a:rPr lang="ru-RU" sz="1000" b="1" i="0" u="none" strike="noStrike" dirty="0">
                          <a:solidFill>
                            <a:srgbClr val="000000"/>
                          </a:solidFill>
                          <a:latin typeface="Cambria" pitchFamily="18" charset="0"/>
                        </a:rPr>
                        <a:t>Таблица 1. Расчет удельной стоимости объекта оценки сравнительным подходом</a:t>
                      </a: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pPr algn="l" fontAlgn="b"/>
                      <a:endParaRPr lang="ru-RU" sz="900" b="1" i="0" u="none" strike="noStrike" dirty="0">
                        <a:solidFill>
                          <a:srgbClr val="000000"/>
                        </a:solidFill>
                        <a:latin typeface="Calibri"/>
                      </a:endParaRP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ru-RU" sz="900" b="0" i="0" u="none" strike="noStrike" dirty="0">
                        <a:solidFill>
                          <a:srgbClr val="000000"/>
                        </a:solidFill>
                        <a:latin typeface="Calibri"/>
                      </a:endParaRP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r>
              <a:tr h="149168">
                <a:tc>
                  <a:txBody>
                    <a:bodyPr/>
                    <a:lstStyle/>
                    <a:p>
                      <a:pPr algn="ctr" fontAlgn="ctr"/>
                      <a:r>
                        <a:rPr lang="ru-RU" sz="1000" b="1" i="0" u="none" strike="noStrike" dirty="0">
                          <a:solidFill>
                            <a:srgbClr val="000000"/>
                          </a:solidFill>
                          <a:latin typeface="Cambria" pitchFamily="18" charset="0"/>
                        </a:rPr>
                        <a:t>Характеристики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Объект оценки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2</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gridSpan="5">
                  <a:txBody>
                    <a:bodyPr/>
                    <a:lstStyle/>
                    <a:p>
                      <a:pPr algn="l" fontAlgn="ctr"/>
                      <a:r>
                        <a:rPr lang="ru-RU" sz="1000" b="0" i="0" u="sng" strike="noStrike" dirty="0" smtClean="0">
                          <a:solidFill>
                            <a:srgbClr val="000000"/>
                          </a:solidFill>
                          <a:latin typeface="Cambria" pitchFamily="18" charset="0"/>
                        </a:rPr>
                        <a:t>Характеристики объекта оценки</a:t>
                      </a:r>
                      <a:endParaRPr lang="ru-RU" sz="1000" b="0" i="0" u="sng"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9168">
                <a:tc>
                  <a:txBody>
                    <a:bodyPr/>
                    <a:lstStyle/>
                    <a:p>
                      <a:pPr algn="l" fontAlgn="ctr"/>
                      <a:r>
                        <a:rPr lang="ru-RU" sz="1000" b="0" i="0" u="none" strike="noStrike" dirty="0">
                          <a:solidFill>
                            <a:srgbClr val="000000"/>
                          </a:solidFill>
                          <a:latin typeface="Cambria" pitchFamily="18" charset="0"/>
                        </a:rPr>
                        <a:t>Тип недвижимости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rgbClr val="000000"/>
                          </a:solidFill>
                          <a:latin typeface="Cambria" pitchFamily="18" charset="0"/>
                        </a:rPr>
                        <a:t>Апартаменты</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9168">
                <a:tc>
                  <a:txBody>
                    <a:bodyPr/>
                    <a:lstStyle/>
                    <a:p>
                      <a:pPr algn="l" fontAlgn="ctr"/>
                      <a:r>
                        <a:rPr lang="ru-RU" sz="1000" b="0" i="0" u="none" strike="noStrike">
                          <a:solidFill>
                            <a:srgbClr val="000000"/>
                          </a:solidFill>
                          <a:latin typeface="Cambria" pitchFamily="18" charset="0"/>
                        </a:rPr>
                        <a:t>Количество комнат, шт.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gridSpan="5">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b="0" i="0" u="sng" strike="noStrike" dirty="0" smtClean="0">
                          <a:solidFill>
                            <a:srgbClr val="000000"/>
                          </a:solidFill>
                          <a:latin typeface="Cambria" pitchFamily="18" charset="0"/>
                        </a:rPr>
                        <a:t>Характеристики объекта оценки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Класс объекта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Бизнес</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Местоположение</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a:solidFill>
                            <a:srgbClr val="000000"/>
                          </a:solidFill>
                          <a:latin typeface="Cambria" pitchFamily="18" charset="0"/>
                        </a:rPr>
                        <a:t>Стадия строительства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2</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48">
                <a:tc>
                  <a:txBody>
                    <a:bodyPr/>
                    <a:lstStyle/>
                    <a:p>
                      <a:pPr algn="l" fontAlgn="ctr"/>
                      <a:r>
                        <a:rPr lang="ru-RU" sz="1000" b="0" i="0" u="none" strike="noStrike" dirty="0">
                          <a:solidFill>
                            <a:srgbClr val="000000"/>
                          </a:solidFill>
                          <a:latin typeface="Cambria" pitchFamily="18" charset="0"/>
                        </a:rPr>
                        <a:t>Цена предложения, руб./кв.м. общей площади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150 000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145 000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135 000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r>
              <a:tr h="149168">
                <a:tc>
                  <a:txBody>
                    <a:bodyPr/>
                    <a:lstStyle/>
                    <a:p>
                      <a:pPr algn="l" fontAlgn="ctr"/>
                      <a:r>
                        <a:rPr lang="ru-RU" sz="1000" b="1" i="0" u="none" strike="noStrike" dirty="0">
                          <a:solidFill>
                            <a:srgbClr val="000000"/>
                          </a:solidFill>
                          <a:latin typeface="Cambria" pitchFamily="18" charset="0"/>
                        </a:rPr>
                        <a:t>Корректировки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26736">
                <a:tc>
                  <a:txBody>
                    <a:bodyPr/>
                    <a:lstStyle/>
                    <a:p>
                      <a:pPr algn="l" fontAlgn="ctr"/>
                      <a:r>
                        <a:rPr lang="ru-RU" sz="1000" b="0" i="0" u="none" strike="noStrike" dirty="0">
                          <a:solidFill>
                            <a:srgbClr val="000000"/>
                          </a:solidFill>
                          <a:latin typeface="Cambria" pitchFamily="18" charset="0"/>
                        </a:rPr>
                        <a:t>Корректировка на </a:t>
                      </a:r>
                      <a:r>
                        <a:rPr lang="ru-RU" sz="1000" b="0" i="0" u="none" strike="noStrike" dirty="0" err="1">
                          <a:solidFill>
                            <a:srgbClr val="000000"/>
                          </a:solidFill>
                          <a:latin typeface="Cambria" pitchFamily="18" charset="0"/>
                        </a:rPr>
                        <a:t>уторговывание</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a:solidFill>
                            <a:schemeClr val="tx1"/>
                          </a:solidFill>
                          <a:latin typeface="Cambria" pitchFamily="18" charset="0"/>
                        </a:rPr>
                        <a:t>Корректировка на тип недвижимости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10%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a:solidFill>
                            <a:srgbClr val="000000"/>
                          </a:solidFill>
                          <a:latin typeface="Cambria" pitchFamily="18" charset="0"/>
                        </a:rPr>
                        <a:t>Корректировка на количество комнат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Корректировка на класс объекта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-17%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smtClean="0">
                          <a:solidFill>
                            <a:schemeClr val="tx1"/>
                          </a:solidFill>
                          <a:latin typeface="Cambria" pitchFamily="18" charset="0"/>
                        </a:rPr>
                        <a:t>Корректировка </a:t>
                      </a:r>
                      <a:r>
                        <a:rPr lang="ru-RU" sz="1000" b="0" i="0" u="none" strike="noStrike" dirty="0">
                          <a:solidFill>
                            <a:schemeClr val="tx1"/>
                          </a:solidFill>
                          <a:latin typeface="Cambria" pitchFamily="18" charset="0"/>
                        </a:rPr>
                        <a:t>на местоположение</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7%</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marL="180975" indent="0" algn="l" fontAlgn="ctr"/>
                      <a:r>
                        <a:rPr lang="ru-RU" sz="1000" b="0" i="0" u="none" strike="noStrike" dirty="0" smtClean="0">
                          <a:solidFill>
                            <a:schemeClr val="tx1"/>
                          </a:solidFill>
                          <a:latin typeface="Cambria" pitchFamily="18" charset="0"/>
                        </a:rPr>
                        <a:t>Скорректированная</a:t>
                      </a:r>
                      <a:r>
                        <a:rPr lang="ru-RU" sz="1000" b="0" i="0" u="none" strike="noStrike" baseline="0" dirty="0" smtClean="0">
                          <a:solidFill>
                            <a:schemeClr val="tx1"/>
                          </a:solidFill>
                          <a:latin typeface="Cambria" pitchFamily="18" charset="0"/>
                        </a:rPr>
                        <a:t> цена</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smtClean="0">
                          <a:solidFill>
                            <a:schemeClr val="tx1"/>
                          </a:solidFill>
                          <a:latin typeface="Cambria" pitchFamily="18" charset="0"/>
                          <a:ea typeface="+mn-ea"/>
                          <a:cs typeface="+mn-cs"/>
                        </a:rPr>
                        <a:t>123 908</a:t>
                      </a:r>
                      <a:endParaRPr lang="ru-RU" sz="1000" b="0" i="0"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a:solidFill>
                            <a:schemeClr val="tx1"/>
                          </a:solidFill>
                          <a:latin typeface="Cambria" pitchFamily="18" charset="0"/>
                          <a:ea typeface="+mn-ea"/>
                          <a:cs typeface="+mn-cs"/>
                        </a:rPr>
                        <a:t>134 850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0" i="0" u="none" strike="noStrike" kern="1200" dirty="0" smtClean="0">
                          <a:solidFill>
                            <a:schemeClr val="tx1"/>
                          </a:solidFill>
                          <a:latin typeface="Cambria" pitchFamily="18" charset="0"/>
                          <a:ea typeface="+mn-ea"/>
                          <a:cs typeface="+mn-cs"/>
                        </a:rPr>
                        <a:t>138 105</a:t>
                      </a:r>
                      <a:endParaRPr lang="ru-RU" sz="1000" b="0" i="0"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a:solidFill>
                            <a:srgbClr val="000000"/>
                          </a:solidFill>
                          <a:latin typeface="Cambria" pitchFamily="18" charset="0"/>
                        </a:rPr>
                        <a:t>Корректировка на стадию строительства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000000"/>
                          </a:solidFill>
                          <a:latin typeface="Cambria" pitchFamily="18" charset="0"/>
                        </a:rPr>
                        <a:t>0%</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000000"/>
                          </a:solidFill>
                          <a:latin typeface="Cambria" pitchFamily="18" charset="0"/>
                        </a:rPr>
                        <a:t>18%</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000000"/>
                          </a:solidFill>
                          <a:latin typeface="Cambria" pitchFamily="18" charset="0"/>
                        </a:rPr>
                        <a:t>0%</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r h="149168">
                <a:tc>
                  <a:txBody>
                    <a:bodyPr/>
                    <a:lstStyle/>
                    <a:p>
                      <a:pPr marL="180975" indent="0" algn="l" fontAlgn="ctr"/>
                      <a:r>
                        <a:rPr lang="ru-RU" sz="1000" b="1" i="1" u="none" strike="noStrike" dirty="0" smtClean="0">
                          <a:solidFill>
                            <a:schemeClr val="tx1"/>
                          </a:solidFill>
                          <a:latin typeface="Cambria" pitchFamily="18" charset="0"/>
                        </a:rPr>
                        <a:t>Скорректированная</a:t>
                      </a:r>
                      <a:r>
                        <a:rPr lang="ru-RU" sz="1000" b="1" i="1" u="none" strike="noStrike" baseline="0" dirty="0" smtClean="0">
                          <a:solidFill>
                            <a:schemeClr val="tx1"/>
                          </a:solidFill>
                          <a:latin typeface="Cambria" pitchFamily="18" charset="0"/>
                        </a:rPr>
                        <a:t> цена</a:t>
                      </a:r>
                      <a:endParaRPr lang="ru-RU" sz="1000" b="1" i="1"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endParaRPr lang="ru-RU" sz="1000" b="1" i="1"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smtClean="0">
                          <a:solidFill>
                            <a:schemeClr val="tx1"/>
                          </a:solidFill>
                          <a:latin typeface="Cambria" pitchFamily="18" charset="0"/>
                          <a:ea typeface="+mn-ea"/>
                          <a:cs typeface="+mn-cs"/>
                        </a:rPr>
                        <a:t>123 908</a:t>
                      </a:r>
                      <a:endParaRPr lang="ru-RU" sz="1000" b="1" i="1"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smtClean="0">
                          <a:solidFill>
                            <a:schemeClr val="tx1"/>
                          </a:solidFill>
                          <a:latin typeface="Cambria" pitchFamily="18" charset="0"/>
                          <a:ea typeface="+mn-ea"/>
                          <a:cs typeface="+mn-cs"/>
                        </a:rPr>
                        <a:t>158 647</a:t>
                      </a:r>
                      <a:endParaRPr lang="ru-RU" sz="1000" b="1" i="1"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smtClean="0">
                          <a:solidFill>
                            <a:schemeClr val="tx1"/>
                          </a:solidFill>
                          <a:latin typeface="Cambria" pitchFamily="18" charset="0"/>
                          <a:ea typeface="+mn-ea"/>
                          <a:cs typeface="+mn-cs"/>
                        </a:rPr>
                        <a:t>138 105</a:t>
                      </a:r>
                      <a:endParaRPr lang="ru-RU" sz="1000" b="1" i="1"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r h="149168">
                <a:tc>
                  <a:txBody>
                    <a:bodyPr/>
                    <a:lstStyle/>
                    <a:p>
                      <a:pPr algn="l" fontAlgn="ctr"/>
                      <a:r>
                        <a:rPr lang="ru-RU" sz="1000" b="1" i="0" u="none" strike="noStrike">
                          <a:solidFill>
                            <a:srgbClr val="000000"/>
                          </a:solidFill>
                          <a:latin typeface="Cambria" pitchFamily="18" charset="0"/>
                        </a:rPr>
                        <a:t>Вес аналога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rgbClr val="000000"/>
                          </a:solidFill>
                          <a:latin typeface="Cambria" pitchFamily="18" charset="0"/>
                        </a:rPr>
                        <a:t>1 / 3 = 33%</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Cambria" pitchFamily="18" charset="0"/>
                        </a:rPr>
                        <a:t>1 / 3 = 33%</a:t>
                      </a:r>
                      <a:endParaRPr lang="ru-RU" sz="1000" b="1"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Cambria" pitchFamily="18" charset="0"/>
                        </a:rPr>
                        <a:t>1 / 3 = 33%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1" i="0" u="none" strike="noStrike" dirty="0">
                          <a:solidFill>
                            <a:srgbClr val="000000"/>
                          </a:solidFill>
                          <a:latin typeface="Cambria" pitchFamily="18" charset="0"/>
                        </a:rPr>
                        <a:t>Рыночная стоимость объекта, </a:t>
                      </a:r>
                      <a:r>
                        <a:rPr lang="ru-RU" sz="1000" b="1" i="0" u="none" strike="noStrike" dirty="0" err="1">
                          <a:solidFill>
                            <a:srgbClr val="000000"/>
                          </a:solidFill>
                          <a:latin typeface="Cambria" pitchFamily="18" charset="0"/>
                        </a:rPr>
                        <a:t>руб</a:t>
                      </a:r>
                      <a:r>
                        <a:rPr lang="ru-RU" sz="1000" b="1" i="0" u="none" strike="noStrike" dirty="0">
                          <a:solidFill>
                            <a:srgbClr val="000000"/>
                          </a:solidFill>
                          <a:latin typeface="Cambria" pitchFamily="18" charset="0"/>
                        </a:rPr>
                        <a:t>/кв.м.</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ru-RU" sz="1000" b="1" i="0" u="none" strike="noStrike" dirty="0" smtClean="0">
                          <a:solidFill>
                            <a:srgbClr val="000000"/>
                          </a:solidFill>
                          <a:latin typeface="Cambria" pitchFamily="18" charset="0"/>
                        </a:rPr>
                        <a:t>140 220 </a:t>
                      </a:r>
                      <a:r>
                        <a:rPr lang="ru-RU" sz="1000" b="0" i="0" u="none" strike="noStrike" dirty="0" smtClean="0">
                          <a:solidFill>
                            <a:srgbClr val="000000"/>
                          </a:solidFill>
                          <a:latin typeface="Cambria" pitchFamily="18" charset="0"/>
                        </a:rPr>
                        <a:t>= 123 908 </a:t>
                      </a:r>
                      <a:r>
                        <a:rPr lang="ru-RU" sz="1000" b="0" i="0" u="none" strike="noStrike" baseline="0" dirty="0" smtClean="0">
                          <a:solidFill>
                            <a:srgbClr val="000000"/>
                          </a:solidFill>
                          <a:latin typeface="Cambria" pitchFamily="18" charset="0"/>
                        </a:rPr>
                        <a:t> * 33% + 158 647 * 33% + 138 105  * 33%</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1" i="0" u="none" strike="noStrike" dirty="0" smtClean="0">
                          <a:solidFill>
                            <a:srgbClr val="000000"/>
                          </a:solidFill>
                          <a:latin typeface="Cambria" pitchFamily="18" charset="0"/>
                        </a:rPr>
                        <a:t>Рыночная стоимость объекта, руб.</a:t>
                      </a:r>
                      <a:endParaRPr lang="ru-RU" sz="1000" b="1"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ru-RU" sz="1000" b="0" i="0" u="none" strike="noStrike" dirty="0" smtClean="0">
                          <a:solidFill>
                            <a:srgbClr val="000000"/>
                          </a:solidFill>
                          <a:latin typeface="Cambria" pitchFamily="18" charset="0"/>
                        </a:rPr>
                        <a:t>140 220 * 45 = 6 309 904 руб. или </a:t>
                      </a:r>
                      <a:r>
                        <a:rPr lang="ru-RU" sz="1000" b="1" i="0" u="none" strike="noStrike" dirty="0" smtClean="0">
                          <a:solidFill>
                            <a:srgbClr val="000000"/>
                          </a:solidFill>
                          <a:latin typeface="Cambria" pitchFamily="18" charset="0"/>
                        </a:rPr>
                        <a:t>6 310 000 руб.</a:t>
                      </a:r>
                      <a:endParaRPr lang="ru-RU" sz="1000" b="1"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9" name="Rectangle 1"/>
          <p:cNvSpPr>
            <a:spLocks noChangeArrowheads="1"/>
          </p:cNvSpPr>
          <p:nvPr/>
        </p:nvSpPr>
        <p:spPr bwMode="auto">
          <a:xfrm>
            <a:off x="4427984" y="5299035"/>
            <a:ext cx="4464496" cy="1200329"/>
          </a:xfrm>
          <a:prstGeom prst="rect">
            <a:avLst/>
          </a:prstGeom>
          <a:no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200" dirty="0" smtClean="0">
                <a:solidFill>
                  <a:srgbClr val="063888"/>
                </a:solidFill>
                <a:latin typeface="Cambria" pitchFamily="18" charset="0"/>
                <a:ea typeface="Times New Roman" pitchFamily="18" charset="0"/>
                <a:cs typeface="Times New Roman" pitchFamily="18" charset="0"/>
              </a:rPr>
              <a:t>2 стадия = 3 стадия * ( 1 – 15%)</a:t>
            </a:r>
          </a:p>
          <a:p>
            <a:pPr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eaLnBrk="0" hangingPunct="0"/>
            <a:r>
              <a:rPr lang="ru-RU" sz="1200" dirty="0" smtClean="0">
                <a:solidFill>
                  <a:srgbClr val="063888"/>
                </a:solidFill>
                <a:latin typeface="Cambria" pitchFamily="18" charset="0"/>
                <a:ea typeface="Times New Roman" pitchFamily="18" charset="0"/>
                <a:cs typeface="Times New Roman" pitchFamily="18" charset="0"/>
              </a:rPr>
              <a:t>Корректировка = (3 стадия / 2 стадия) - 1 =</a:t>
            </a:r>
          </a:p>
          <a:p>
            <a:pPr eaLnBrk="0" hangingPunct="0"/>
            <a:r>
              <a:rPr lang="ru-RU" sz="1200" dirty="0" smtClean="0">
                <a:solidFill>
                  <a:srgbClr val="063888"/>
                </a:solidFill>
                <a:latin typeface="Cambria" pitchFamily="18" charset="0"/>
                <a:ea typeface="Times New Roman" pitchFamily="18" charset="0"/>
                <a:cs typeface="Times New Roman" pitchFamily="18" charset="0"/>
              </a:rPr>
              <a:t>= (3 стадия / 3 стадия * (1 – 15%)) - 1 = (1 / (1 -15%) ) – 1 =</a:t>
            </a:r>
          </a:p>
          <a:p>
            <a:pPr eaLnBrk="0" hangingPunct="0"/>
            <a:r>
              <a:rPr lang="ru-RU" sz="1200" dirty="0" smtClean="0">
                <a:solidFill>
                  <a:srgbClr val="063888"/>
                </a:solidFill>
                <a:latin typeface="Cambria" pitchFamily="18" charset="0"/>
                <a:ea typeface="Times New Roman" pitchFamily="18" charset="0"/>
                <a:cs typeface="Times New Roman" pitchFamily="18" charset="0"/>
              </a:rPr>
              <a:t>= (1 / 0,85) – 1 = 1,18 – 1 = 0,18 или 18%</a:t>
            </a:r>
          </a:p>
          <a:p>
            <a:pPr eaLnBrk="0" hangingPunct="0"/>
            <a:endParaRPr lang="ru-RU" sz="1200" dirty="0" smtClean="0">
              <a:solidFill>
                <a:srgbClr val="063888"/>
              </a:solidFill>
              <a:latin typeface="Cambria" pitchFamily="18" charset="0"/>
              <a:ea typeface="Times New Roman" pitchFamily="18" charset="0"/>
              <a:cs typeface="Times New Roman" pitchFamily="18" charset="0"/>
            </a:endParaRPr>
          </a:p>
        </p:txBody>
      </p:sp>
      <p:graphicFrame>
        <p:nvGraphicFramePr>
          <p:cNvPr id="10" name="Таблица 9"/>
          <p:cNvGraphicFramePr>
            <a:graphicFrameLocks noGrp="1"/>
          </p:cNvGraphicFramePr>
          <p:nvPr/>
        </p:nvGraphicFramePr>
        <p:xfrm>
          <a:off x="251520" y="5350718"/>
          <a:ext cx="3937000" cy="1390650"/>
        </p:xfrm>
        <a:graphic>
          <a:graphicData uri="http://schemas.openxmlformats.org/drawingml/2006/table">
            <a:tbl>
              <a:tblPr/>
              <a:tblGrid>
                <a:gridCol w="2659620"/>
                <a:gridCol w="1277380"/>
              </a:tblGrid>
              <a:tr h="190500">
                <a:tc gridSpan="2">
                  <a:txBody>
                    <a:bodyPr/>
                    <a:lstStyle/>
                    <a:p>
                      <a:pPr algn="l" fontAlgn="b"/>
                      <a:r>
                        <a:rPr lang="ru-RU" sz="1000" b="1" i="0" u="none" strike="noStrike" dirty="0">
                          <a:solidFill>
                            <a:srgbClr val="000000"/>
                          </a:solidFill>
                          <a:latin typeface="Cambria" pitchFamily="18" charset="0"/>
                        </a:rPr>
                        <a:t>Таблица 4. Скидка к цене за кв.м. в зависимости от стадии готовности дома (при прочих равных условиях)</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r>
              <a:tr h="190500">
                <a:tc>
                  <a:txBody>
                    <a:bodyPr/>
                    <a:lstStyle/>
                    <a:p>
                      <a:pPr algn="ctr" fontAlgn="ctr"/>
                      <a:r>
                        <a:rPr lang="ru-RU" sz="1000" b="0" i="0" u="none" strike="noStrike">
                          <a:solidFill>
                            <a:srgbClr val="000000"/>
                          </a:solidFill>
                          <a:latin typeface="Cambria" pitchFamily="18" charset="0"/>
                        </a:rPr>
                        <a:t>Стадия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Скидка к цене</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1. Начаты земляные работы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2. Начато строительство наземной части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3. Введен в эксплуататцию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l" fontAlgn="b"/>
                      <a:r>
                        <a:rPr lang="ru-RU" sz="1000" b="0" i="1" u="none" strike="noStrike" dirty="0">
                          <a:solidFill>
                            <a:srgbClr val="000000"/>
                          </a:solidFill>
                          <a:latin typeface="Cambria" pitchFamily="18" charset="0"/>
                        </a:rPr>
                        <a:t>Примечание: корректировки даны относительно последующей стадии</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Tree>
  </p:cSld>
  <p:clrMapOvr>
    <a:masterClrMapping/>
  </p:clrMapOvr>
  <p:transition spd="slow" advTm="900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9921"/>
            <a:ext cx="8640960" cy="430887"/>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lvl="0"/>
            <a:r>
              <a:rPr kumimoji="0" lang="ru-RU" sz="11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100" b="1" dirty="0" smtClean="0">
                <a:solidFill>
                  <a:srgbClr val="C00000"/>
                </a:solidFill>
                <a:latin typeface="Cambria" pitchFamily="18" charset="0"/>
                <a:ea typeface="Times New Roman" pitchFamily="18" charset="0"/>
                <a:cs typeface="Times New Roman" pitchFamily="18" charset="0"/>
              </a:rPr>
              <a:t>38 	</a:t>
            </a:r>
            <a:r>
              <a:rPr lang="ru-RU" sz="1100" dirty="0" smtClean="0">
                <a:solidFill>
                  <a:srgbClr val="063888"/>
                </a:solidFill>
                <a:latin typeface="Cambria" pitchFamily="18" charset="0"/>
                <a:ea typeface="Times New Roman" pitchFamily="18" charset="0"/>
                <a:cs typeface="Times New Roman" pitchFamily="18" charset="0"/>
              </a:rPr>
              <a:t>Общая площадь квартиры 45 кв.м Результат расчета округлите до десятков тысяч рублей </a:t>
            </a:r>
            <a:r>
              <a:rPr lang="ru-RU" sz="1100" b="1" dirty="0" smtClean="0">
                <a:solidFill>
                  <a:srgbClr val="C00000"/>
                </a:solidFill>
                <a:latin typeface="Cambria"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ru-RU" sz="1100" b="1" i="1" dirty="0" smtClean="0">
                <a:solidFill>
                  <a:srgbClr val="063888"/>
                </a:solidFill>
                <a:latin typeface="Cambria" pitchFamily="18" charset="0"/>
                <a:ea typeface="Times New Roman" pitchFamily="18" charset="0"/>
                <a:cs typeface="Times New Roman" pitchFamily="18" charset="0"/>
              </a:rPr>
              <a:t>Варианты ответов: </a:t>
            </a:r>
            <a:r>
              <a:rPr lang="ru-RU" sz="1100" b="1" dirty="0" smtClean="0">
                <a:solidFill>
                  <a:srgbClr val="C00000"/>
                </a:solidFill>
                <a:latin typeface="Cambria" pitchFamily="18" charset="0"/>
                <a:ea typeface="Times New Roman" pitchFamily="18" charset="0"/>
                <a:cs typeface="Times New Roman" pitchFamily="18" charset="0"/>
              </a:rPr>
              <a:t>1) 6 420 000.</a:t>
            </a:r>
            <a:r>
              <a:rPr lang="ru-RU" sz="1100" dirty="0" smtClean="0">
                <a:solidFill>
                  <a:srgbClr val="063888"/>
                </a:solidFill>
                <a:latin typeface="Cambria" pitchFamily="18" charset="0"/>
                <a:ea typeface="Times New Roman" pitchFamily="18" charset="0"/>
                <a:cs typeface="Times New Roman" pitchFamily="18" charset="0"/>
              </a:rPr>
              <a:t>	2) 6 830 000.	3) 6 140 000.	4) 3 040 000.	5) 6 200 000.</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Таблица 6"/>
          <p:cNvGraphicFramePr>
            <a:graphicFrameLocks noGrp="1"/>
          </p:cNvGraphicFramePr>
          <p:nvPr/>
        </p:nvGraphicFramePr>
        <p:xfrm>
          <a:off x="251520" y="1708190"/>
          <a:ext cx="8640960" cy="3521010"/>
        </p:xfrm>
        <a:graphic>
          <a:graphicData uri="http://schemas.openxmlformats.org/drawingml/2006/table">
            <a:tbl>
              <a:tblPr/>
              <a:tblGrid>
                <a:gridCol w="2953240"/>
                <a:gridCol w="1418403"/>
                <a:gridCol w="1418403"/>
                <a:gridCol w="1425457"/>
                <a:gridCol w="1425457"/>
              </a:tblGrid>
              <a:tr h="149168">
                <a:tc gridSpan="5">
                  <a:txBody>
                    <a:bodyPr/>
                    <a:lstStyle/>
                    <a:p>
                      <a:pPr algn="l" fontAlgn="b"/>
                      <a:r>
                        <a:rPr lang="ru-RU" sz="1000" b="1" i="0" u="none" strike="noStrike" dirty="0">
                          <a:solidFill>
                            <a:srgbClr val="000000"/>
                          </a:solidFill>
                          <a:latin typeface="Cambria" pitchFamily="18" charset="0"/>
                        </a:rPr>
                        <a:t>Таблица 1. Расчет удельной стоимости объекта оценки сравнительным подходом</a:t>
                      </a: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pPr algn="l" fontAlgn="b"/>
                      <a:endParaRPr lang="ru-RU" sz="900" b="1" i="0" u="none" strike="noStrike" dirty="0">
                        <a:solidFill>
                          <a:srgbClr val="000000"/>
                        </a:solidFill>
                        <a:latin typeface="Calibri"/>
                      </a:endParaRP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ru-RU" sz="900" b="0" i="0" u="none" strike="noStrike" dirty="0">
                        <a:solidFill>
                          <a:srgbClr val="000000"/>
                        </a:solidFill>
                        <a:latin typeface="Calibri"/>
                      </a:endParaRPr>
                    </a:p>
                  </a:txBody>
                  <a:tcPr marL="7458" marR="7458" marT="7458" marB="0" anchor="b">
                    <a:lnL>
                      <a:noFill/>
                    </a:lnL>
                    <a:lnR>
                      <a:noFill/>
                    </a:lnR>
                    <a:lnT>
                      <a:noFill/>
                    </a:lnT>
                    <a:lnB w="6350" cap="flat" cmpd="sng" algn="ctr">
                      <a:solidFill>
                        <a:srgbClr val="000000"/>
                      </a:solidFill>
                      <a:prstDash val="solid"/>
                      <a:round/>
                      <a:headEnd type="none" w="med" len="med"/>
                      <a:tailEnd type="none" w="med" len="med"/>
                    </a:lnB>
                  </a:tcPr>
                </a:tc>
              </a:tr>
              <a:tr h="149168">
                <a:tc>
                  <a:txBody>
                    <a:bodyPr/>
                    <a:lstStyle/>
                    <a:p>
                      <a:pPr algn="ctr" fontAlgn="ctr"/>
                      <a:r>
                        <a:rPr lang="ru-RU" sz="1000" b="1" i="0" u="none" strike="noStrike" dirty="0">
                          <a:solidFill>
                            <a:srgbClr val="000000"/>
                          </a:solidFill>
                          <a:latin typeface="Cambria" pitchFamily="18" charset="0"/>
                        </a:rPr>
                        <a:t>Характеристики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Объект оценки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2</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Cambria" pitchFamily="18" charset="0"/>
                        </a:rPr>
                        <a:t>Аналог 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gridSpan="5">
                  <a:txBody>
                    <a:bodyPr/>
                    <a:lstStyle/>
                    <a:p>
                      <a:pPr algn="l" fontAlgn="ctr"/>
                      <a:r>
                        <a:rPr lang="ru-RU" sz="1000" b="0" i="0" u="sng" strike="noStrike" dirty="0" smtClean="0">
                          <a:solidFill>
                            <a:srgbClr val="000000"/>
                          </a:solidFill>
                          <a:latin typeface="Cambria" pitchFamily="18" charset="0"/>
                        </a:rPr>
                        <a:t>Характеристики объекта оценки</a:t>
                      </a:r>
                      <a:endParaRPr lang="ru-RU" sz="1000" b="0" i="0" u="sng"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9168">
                <a:tc>
                  <a:txBody>
                    <a:bodyPr/>
                    <a:lstStyle/>
                    <a:p>
                      <a:pPr algn="l" fontAlgn="ctr"/>
                      <a:r>
                        <a:rPr lang="ru-RU" sz="1000" b="0" i="0" u="none" strike="noStrike" dirty="0">
                          <a:solidFill>
                            <a:srgbClr val="000000"/>
                          </a:solidFill>
                          <a:latin typeface="Cambria" pitchFamily="18" charset="0"/>
                        </a:rPr>
                        <a:t>Тип недвижимости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Квартира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rgbClr val="000000"/>
                          </a:solidFill>
                          <a:latin typeface="Cambria" pitchFamily="18" charset="0"/>
                        </a:rPr>
                        <a:t>Апартаменты</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9168">
                <a:tc>
                  <a:txBody>
                    <a:bodyPr/>
                    <a:lstStyle/>
                    <a:p>
                      <a:pPr algn="l" fontAlgn="ctr"/>
                      <a:r>
                        <a:rPr lang="ru-RU" sz="1000" b="0" i="0" u="none" strike="noStrike">
                          <a:solidFill>
                            <a:srgbClr val="000000"/>
                          </a:solidFill>
                          <a:latin typeface="Cambria" pitchFamily="18" charset="0"/>
                        </a:rPr>
                        <a:t>Количество комнат, шт.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rgbClr val="000000"/>
                          </a:solidFill>
                          <a:latin typeface="Cambria" pitchFamily="18" charset="0"/>
                        </a:rPr>
                        <a:t>2</a:t>
                      </a:r>
                      <a:endParaRPr lang="ru-RU" sz="1000" b="1"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49168">
                <a:tc gridSpan="5">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b="0" i="0" u="sng" strike="noStrike" dirty="0" smtClean="0">
                          <a:solidFill>
                            <a:srgbClr val="000000"/>
                          </a:solidFill>
                          <a:latin typeface="Cambria" pitchFamily="18" charset="0"/>
                        </a:rPr>
                        <a:t>Характеристики объекта оценки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900" b="0" i="0" u="none" strike="noStrike" dirty="0">
                        <a:solidFill>
                          <a:srgbClr val="000000"/>
                        </a:solidFill>
                        <a:latin typeface="Calibri"/>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Класс объекта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Бизнес</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Комфорт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dirty="0">
                          <a:solidFill>
                            <a:srgbClr val="000000"/>
                          </a:solidFill>
                          <a:latin typeface="Cambria" pitchFamily="18" charset="0"/>
                        </a:rPr>
                        <a:t>Местоположение</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ЮВАО</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0" i="0" u="none" strike="noStrike">
                          <a:solidFill>
                            <a:srgbClr val="000000"/>
                          </a:solidFill>
                          <a:latin typeface="Cambria" pitchFamily="18" charset="0"/>
                        </a:rPr>
                        <a:t>Стадия строительства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2</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latin typeface="Cambria" pitchFamily="18" charset="0"/>
                        </a:rPr>
                        <a:t>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48">
                <a:tc>
                  <a:txBody>
                    <a:bodyPr/>
                    <a:lstStyle/>
                    <a:p>
                      <a:pPr algn="l" fontAlgn="ctr"/>
                      <a:r>
                        <a:rPr lang="ru-RU" sz="1000" b="0" i="0" u="none" strike="noStrike" dirty="0">
                          <a:solidFill>
                            <a:srgbClr val="000000"/>
                          </a:solidFill>
                          <a:latin typeface="Cambria" pitchFamily="18" charset="0"/>
                        </a:rPr>
                        <a:t>Цена предложения, руб./кв.м. общей площади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150 000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145 000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c>
                  <a:txBody>
                    <a:bodyPr/>
                    <a:lstStyle/>
                    <a:p>
                      <a:pPr algn="ctr" fontAlgn="ctr"/>
                      <a:r>
                        <a:rPr lang="ru-RU" sz="1000" b="0" i="0" u="none" strike="noStrike" dirty="0">
                          <a:solidFill>
                            <a:srgbClr val="000000"/>
                          </a:solidFill>
                          <a:latin typeface="Cambria" pitchFamily="18" charset="0"/>
                        </a:rPr>
                        <a:t>135 000</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FFD"/>
                    </a:solidFill>
                  </a:tcPr>
                </a:tc>
              </a:tr>
              <a:tr h="149168">
                <a:tc>
                  <a:txBody>
                    <a:bodyPr/>
                    <a:lstStyle/>
                    <a:p>
                      <a:pPr algn="l" fontAlgn="ctr"/>
                      <a:r>
                        <a:rPr lang="ru-RU" sz="1000" b="1" i="0" u="none" strike="noStrike" dirty="0">
                          <a:solidFill>
                            <a:srgbClr val="000000"/>
                          </a:solidFill>
                          <a:latin typeface="Cambria" pitchFamily="18" charset="0"/>
                        </a:rPr>
                        <a:t>Корректировки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1" i="0" u="none" strike="noStrike" dirty="0">
                          <a:solidFill>
                            <a:srgbClr val="000000"/>
                          </a:solidFill>
                          <a:latin typeface="Cambria" pitchFamily="18" charset="0"/>
                        </a:rPr>
                        <a:t> </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26736">
                <a:tc>
                  <a:txBody>
                    <a:bodyPr/>
                    <a:lstStyle/>
                    <a:p>
                      <a:pPr algn="l" fontAlgn="ctr"/>
                      <a:r>
                        <a:rPr lang="ru-RU" sz="1000" b="0" i="0" u="none" strike="noStrike" dirty="0">
                          <a:solidFill>
                            <a:srgbClr val="000000"/>
                          </a:solidFill>
                          <a:latin typeface="Cambria" pitchFamily="18" charset="0"/>
                        </a:rPr>
                        <a:t>Корректировка на </a:t>
                      </a:r>
                      <a:r>
                        <a:rPr lang="ru-RU" sz="1000" b="0" i="0" u="none" strike="noStrike" dirty="0" err="1">
                          <a:solidFill>
                            <a:srgbClr val="000000"/>
                          </a:solidFill>
                          <a:latin typeface="Cambria" pitchFamily="18" charset="0"/>
                        </a:rPr>
                        <a:t>уторговывание</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a:solidFill>
                            <a:schemeClr val="tx1"/>
                          </a:solidFill>
                          <a:latin typeface="Cambria" pitchFamily="18" charset="0"/>
                        </a:rPr>
                        <a:t>Корректировка на тип недвижимости</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10%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a:solidFill>
                            <a:srgbClr val="000000"/>
                          </a:solidFill>
                          <a:latin typeface="Cambria" pitchFamily="18" charset="0"/>
                        </a:rPr>
                        <a:t>Корректировка на количество комнат</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ru-RU" sz="1000" b="0" i="0" u="none" strike="noStrike" dirty="0" smtClean="0">
                          <a:solidFill>
                            <a:srgbClr val="C00000"/>
                          </a:solidFill>
                          <a:latin typeface="Cambria" pitchFamily="18" charset="0"/>
                        </a:rPr>
                        <a:t>5,3%</a:t>
                      </a:r>
                      <a:endParaRPr lang="ru-RU" sz="1000" b="0" i="0" u="none" strike="noStrike" dirty="0">
                        <a:solidFill>
                          <a:srgbClr val="C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r h="149168">
                <a:tc>
                  <a:txBody>
                    <a:bodyPr/>
                    <a:lstStyle/>
                    <a:p>
                      <a:pPr marL="180975" indent="0" algn="l" fontAlgn="ctr"/>
                      <a:r>
                        <a:rPr lang="ru-RU" sz="1000" b="1" i="1" u="none" strike="noStrike" dirty="0" smtClean="0">
                          <a:solidFill>
                            <a:schemeClr val="tx1"/>
                          </a:solidFill>
                          <a:latin typeface="Cambria" pitchFamily="18" charset="0"/>
                        </a:rPr>
                        <a:t>Скорректированная</a:t>
                      </a:r>
                      <a:r>
                        <a:rPr lang="ru-RU" sz="1000" b="1" i="1" u="none" strike="noStrike" baseline="0" dirty="0" smtClean="0">
                          <a:solidFill>
                            <a:schemeClr val="tx1"/>
                          </a:solidFill>
                          <a:latin typeface="Cambria" pitchFamily="18" charset="0"/>
                        </a:rPr>
                        <a:t> цена</a:t>
                      </a:r>
                      <a:endParaRPr lang="ru-RU" sz="1000" b="1" i="1"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endParaRPr lang="ru-RU" sz="1000" b="1" i="1"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smtClean="0">
                          <a:solidFill>
                            <a:schemeClr val="tx1"/>
                          </a:solidFill>
                          <a:latin typeface="Cambria" pitchFamily="18" charset="0"/>
                          <a:ea typeface="+mn-ea"/>
                          <a:cs typeface="+mn-cs"/>
                        </a:rPr>
                        <a:t>123 908</a:t>
                      </a:r>
                      <a:endParaRPr lang="ru-RU" sz="1000" b="1" i="1"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smtClean="0">
                          <a:solidFill>
                            <a:schemeClr val="tx1"/>
                          </a:solidFill>
                          <a:latin typeface="Cambria" pitchFamily="18" charset="0"/>
                          <a:ea typeface="+mn-ea"/>
                          <a:cs typeface="+mn-cs"/>
                        </a:rPr>
                        <a:t>158 647</a:t>
                      </a:r>
                      <a:endParaRPr lang="ru-RU" sz="1000" b="1" i="1"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marL="0" algn="ctr" defTabSz="914400" rtl="0" eaLnBrk="1" fontAlgn="ctr" latinLnBrk="0" hangingPunct="1"/>
                      <a:r>
                        <a:rPr lang="ru-RU" sz="1000" b="1" i="1" u="none" strike="noStrike" kern="1200" dirty="0" smtClean="0">
                          <a:solidFill>
                            <a:srgbClr val="C00000"/>
                          </a:solidFill>
                          <a:latin typeface="Cambria" pitchFamily="18" charset="0"/>
                          <a:ea typeface="+mn-ea"/>
                          <a:cs typeface="+mn-cs"/>
                        </a:rPr>
                        <a:t>145 374</a:t>
                      </a:r>
                      <a:endParaRPr lang="ru-RU" sz="1000" b="1" i="1" u="none" strike="noStrike" kern="1200" dirty="0">
                        <a:solidFill>
                          <a:srgbClr val="C00000"/>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r>
              <a:tr h="149168">
                <a:tc>
                  <a:txBody>
                    <a:bodyPr/>
                    <a:lstStyle/>
                    <a:p>
                      <a:pPr algn="l" fontAlgn="ctr"/>
                      <a:r>
                        <a:rPr lang="ru-RU" sz="1000" b="0" i="0" u="none" strike="noStrike" dirty="0">
                          <a:solidFill>
                            <a:srgbClr val="000000"/>
                          </a:solidFill>
                          <a:latin typeface="Cambria" pitchFamily="18" charset="0"/>
                        </a:rPr>
                        <a:t>Корректировка на класс объекта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-17%</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smtClean="0">
                          <a:solidFill>
                            <a:schemeClr val="tx1"/>
                          </a:solidFill>
                          <a:latin typeface="Cambria" pitchFamily="18" charset="0"/>
                        </a:rPr>
                        <a:t>Корректировка </a:t>
                      </a:r>
                      <a:r>
                        <a:rPr lang="ru-RU" sz="1000" b="0" i="0" u="none" strike="noStrike" dirty="0">
                          <a:solidFill>
                            <a:schemeClr val="tx1"/>
                          </a:solidFill>
                          <a:latin typeface="Cambria" pitchFamily="18" charset="0"/>
                        </a:rPr>
                        <a:t>на местоположение</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7%</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chemeClr val="tx1"/>
                          </a:solidFill>
                          <a:latin typeface="Cambria" pitchFamily="18" charset="0"/>
                        </a:rPr>
                        <a:t>0%</a:t>
                      </a:r>
                      <a:endParaRPr lang="ru-RU" sz="1000" b="0" i="0"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0" i="0" u="none" strike="noStrike" dirty="0">
                          <a:solidFill>
                            <a:srgbClr val="000000"/>
                          </a:solidFill>
                          <a:latin typeface="Cambria" pitchFamily="18" charset="0"/>
                        </a:rPr>
                        <a:t>Корректировка на стадию строительства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0%</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18%</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smtClean="0">
                          <a:solidFill>
                            <a:srgbClr val="000000"/>
                          </a:solidFill>
                          <a:latin typeface="Cambria" pitchFamily="18" charset="0"/>
                        </a:rPr>
                        <a:t>0%</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marL="180975" indent="0" algn="l" fontAlgn="ctr"/>
                      <a:r>
                        <a:rPr lang="ru-RU" sz="1000" b="1" i="1" u="none" strike="noStrike" dirty="0" smtClean="0">
                          <a:solidFill>
                            <a:schemeClr val="tx1"/>
                          </a:solidFill>
                          <a:latin typeface="Cambria" pitchFamily="18" charset="0"/>
                        </a:rPr>
                        <a:t>Скорректированная</a:t>
                      </a:r>
                      <a:r>
                        <a:rPr lang="ru-RU" sz="1000" b="1" i="1" u="none" strike="noStrike" baseline="0" dirty="0" smtClean="0">
                          <a:solidFill>
                            <a:schemeClr val="tx1"/>
                          </a:solidFill>
                          <a:latin typeface="Cambria" pitchFamily="18" charset="0"/>
                        </a:rPr>
                        <a:t> цена</a:t>
                      </a:r>
                      <a:endParaRPr lang="ru-RU" sz="1000" b="1" i="1"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ru-RU" sz="1000" b="1" i="1" u="none" strike="noStrike" dirty="0">
                        <a:solidFill>
                          <a:schemeClr val="tx1"/>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1" i="1" u="none" strike="noStrike" kern="1200" dirty="0" smtClean="0">
                          <a:solidFill>
                            <a:schemeClr val="tx1"/>
                          </a:solidFill>
                          <a:latin typeface="Cambria" pitchFamily="18" charset="0"/>
                          <a:ea typeface="+mn-ea"/>
                          <a:cs typeface="+mn-cs"/>
                        </a:rPr>
                        <a:t>123 908</a:t>
                      </a:r>
                      <a:endParaRPr lang="ru-RU" sz="1000" b="1" i="1"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1" i="1" u="none" strike="noStrike" kern="1200" dirty="0" smtClean="0">
                          <a:solidFill>
                            <a:schemeClr val="tx1"/>
                          </a:solidFill>
                          <a:latin typeface="Cambria" pitchFamily="18" charset="0"/>
                          <a:ea typeface="+mn-ea"/>
                          <a:cs typeface="+mn-cs"/>
                        </a:rPr>
                        <a:t>158 647</a:t>
                      </a:r>
                      <a:endParaRPr lang="ru-RU" sz="1000" b="1" i="1"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ru-RU" sz="1000" b="1" i="1" u="none" strike="noStrike" kern="1200" dirty="0" smtClean="0">
                          <a:solidFill>
                            <a:schemeClr val="tx1"/>
                          </a:solidFill>
                          <a:latin typeface="Cambria" pitchFamily="18" charset="0"/>
                          <a:ea typeface="+mn-ea"/>
                          <a:cs typeface="+mn-cs"/>
                        </a:rPr>
                        <a:t>145 374</a:t>
                      </a:r>
                      <a:endParaRPr lang="ru-RU" sz="1000" b="1" i="1" u="none" strike="noStrike" kern="1200" dirty="0">
                        <a:solidFill>
                          <a:schemeClr val="tx1"/>
                        </a:solidFill>
                        <a:latin typeface="Cambria"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9168">
                <a:tc>
                  <a:txBody>
                    <a:bodyPr/>
                    <a:lstStyle/>
                    <a:p>
                      <a:pPr algn="l" fontAlgn="ctr"/>
                      <a:r>
                        <a:rPr lang="ru-RU" sz="1000" b="1" i="0" u="none" strike="noStrike">
                          <a:solidFill>
                            <a:srgbClr val="000000"/>
                          </a:solidFill>
                          <a:latin typeface="Cambria" pitchFamily="18" charset="0"/>
                        </a:rPr>
                        <a:t>Вес аналога</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1" i="0" u="none" strike="noStrike">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smtClean="0">
                          <a:solidFill>
                            <a:srgbClr val="000000"/>
                          </a:solidFill>
                          <a:latin typeface="Cambria" pitchFamily="18" charset="0"/>
                        </a:rPr>
                        <a:t>1 / 3 = 33%</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Cambria" pitchFamily="18" charset="0"/>
                        </a:rPr>
                        <a:t>1 / 3 = 33%</a:t>
                      </a:r>
                      <a:endParaRPr lang="ru-RU" sz="1000" b="1"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Cambria" pitchFamily="18" charset="0"/>
                        </a:rPr>
                        <a:t>1 / 3 = 33%</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1" i="0" u="none" strike="noStrike" dirty="0">
                          <a:solidFill>
                            <a:srgbClr val="000000"/>
                          </a:solidFill>
                          <a:latin typeface="Cambria" pitchFamily="18" charset="0"/>
                        </a:rPr>
                        <a:t>Рыночная стоимость объекта, </a:t>
                      </a:r>
                      <a:r>
                        <a:rPr lang="ru-RU" sz="1000" b="1" i="0" u="none" strike="noStrike" dirty="0" err="1">
                          <a:solidFill>
                            <a:srgbClr val="000000"/>
                          </a:solidFill>
                          <a:latin typeface="Cambria" pitchFamily="18" charset="0"/>
                        </a:rPr>
                        <a:t>руб</a:t>
                      </a:r>
                      <a:r>
                        <a:rPr lang="ru-RU" sz="1000" b="1" i="0" u="none" strike="noStrike" dirty="0">
                          <a:solidFill>
                            <a:srgbClr val="000000"/>
                          </a:solidFill>
                          <a:latin typeface="Cambria" pitchFamily="18" charset="0"/>
                        </a:rPr>
                        <a:t>/кв.м.</a:t>
                      </a: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ru-RU" sz="1000" b="1" i="0" u="none" strike="noStrike" dirty="0" smtClean="0">
                          <a:solidFill>
                            <a:srgbClr val="000000"/>
                          </a:solidFill>
                          <a:latin typeface="Cambria" pitchFamily="18" charset="0"/>
                        </a:rPr>
                        <a:t>142 643</a:t>
                      </a:r>
                      <a:r>
                        <a:rPr lang="ru-RU" sz="1000" b="0" i="0" u="none" strike="noStrike" dirty="0" smtClean="0">
                          <a:solidFill>
                            <a:srgbClr val="000000"/>
                          </a:solidFill>
                          <a:latin typeface="Cambria" pitchFamily="18" charset="0"/>
                        </a:rPr>
                        <a:t>= 123 908 </a:t>
                      </a:r>
                      <a:r>
                        <a:rPr lang="ru-RU" sz="1000" b="0" i="0" u="none" strike="noStrike" baseline="0" dirty="0" smtClean="0">
                          <a:solidFill>
                            <a:srgbClr val="000000"/>
                          </a:solidFill>
                          <a:latin typeface="Cambria" pitchFamily="18" charset="0"/>
                        </a:rPr>
                        <a:t> * 33% + 158 647 * 33% + 145 374* 33%</a:t>
                      </a: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0"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9168">
                <a:tc>
                  <a:txBody>
                    <a:bodyPr/>
                    <a:lstStyle/>
                    <a:p>
                      <a:pPr algn="l" fontAlgn="ctr"/>
                      <a:r>
                        <a:rPr lang="ru-RU" sz="1000" b="1" i="0" u="none" strike="noStrike" dirty="0" smtClean="0">
                          <a:solidFill>
                            <a:srgbClr val="000000"/>
                          </a:solidFill>
                          <a:latin typeface="Cambria" pitchFamily="18" charset="0"/>
                        </a:rPr>
                        <a:t>Рыночная стоимость объекта, руб.</a:t>
                      </a:r>
                      <a:endParaRPr lang="ru-RU" sz="1000" b="1"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ru-RU" sz="1000" b="0" i="0" u="none" strike="noStrike" dirty="0" smtClean="0">
                          <a:solidFill>
                            <a:srgbClr val="000000"/>
                          </a:solidFill>
                          <a:latin typeface="Cambria" pitchFamily="18" charset="0"/>
                        </a:rPr>
                        <a:t>142 643 * 45 = 6 418 934 руб. или </a:t>
                      </a:r>
                      <a:r>
                        <a:rPr lang="ru-RU" sz="1000" b="1" i="0" u="none" strike="noStrike" dirty="0" smtClean="0">
                          <a:solidFill>
                            <a:srgbClr val="000000"/>
                          </a:solidFill>
                          <a:latin typeface="Cambria" pitchFamily="18" charset="0"/>
                        </a:rPr>
                        <a:t>6 420 000 руб.</a:t>
                      </a:r>
                      <a:endParaRPr lang="ru-RU" sz="1000" b="1" i="0" u="none" strike="noStrike" dirty="0">
                        <a:solidFill>
                          <a:srgbClr val="000000"/>
                        </a:solidFill>
                        <a:latin typeface="Cambria" pitchFamily="18" charset="0"/>
                      </a:endParaRPr>
                    </a:p>
                  </a:txBody>
                  <a:tcPr marL="7458" marR="7458" marT="7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9" name="Rectangle 1"/>
          <p:cNvSpPr>
            <a:spLocks noChangeArrowheads="1"/>
          </p:cNvSpPr>
          <p:nvPr/>
        </p:nvSpPr>
        <p:spPr bwMode="auto">
          <a:xfrm>
            <a:off x="4427984" y="5299035"/>
            <a:ext cx="4464496" cy="1200329"/>
          </a:xfrm>
          <a:prstGeom prst="rect">
            <a:avLst/>
          </a:prstGeom>
          <a:no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ru-RU" sz="1200" dirty="0" smtClean="0">
                <a:solidFill>
                  <a:srgbClr val="063888"/>
                </a:solidFill>
                <a:latin typeface="Cambria" pitchFamily="18" charset="0"/>
                <a:ea typeface="Times New Roman" pitchFamily="18" charset="0"/>
                <a:cs typeface="Times New Roman" pitchFamily="18" charset="0"/>
              </a:rPr>
              <a:t>2 комнаты = 1 комната* ( 1 – 5%)</a:t>
            </a:r>
          </a:p>
          <a:p>
            <a:pPr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eaLnBrk="0" hangingPunct="0"/>
            <a:r>
              <a:rPr lang="ru-RU" sz="1200" dirty="0" smtClean="0">
                <a:solidFill>
                  <a:srgbClr val="063888"/>
                </a:solidFill>
                <a:latin typeface="Cambria" pitchFamily="18" charset="0"/>
                <a:ea typeface="Times New Roman" pitchFamily="18" charset="0"/>
                <a:cs typeface="Times New Roman" pitchFamily="18" charset="0"/>
              </a:rPr>
              <a:t>Корректировка = (1 комната / 2 комнаты) - 1 =</a:t>
            </a:r>
          </a:p>
          <a:p>
            <a:pPr eaLnBrk="0" hangingPunct="0"/>
            <a:r>
              <a:rPr lang="ru-RU" sz="1200" dirty="0" smtClean="0">
                <a:solidFill>
                  <a:srgbClr val="063888"/>
                </a:solidFill>
                <a:latin typeface="Cambria" pitchFamily="18" charset="0"/>
                <a:ea typeface="Times New Roman" pitchFamily="18" charset="0"/>
                <a:cs typeface="Times New Roman" pitchFamily="18" charset="0"/>
              </a:rPr>
              <a:t>= (1 комната / 1 комната * (1 – 5%)) - 1 = (1 / (1 -5%) ) – 1 =</a:t>
            </a:r>
          </a:p>
          <a:p>
            <a:pPr eaLnBrk="0" hangingPunct="0"/>
            <a:r>
              <a:rPr lang="ru-RU" sz="1200" dirty="0" smtClean="0">
                <a:solidFill>
                  <a:srgbClr val="063888"/>
                </a:solidFill>
                <a:latin typeface="Cambria" pitchFamily="18" charset="0"/>
                <a:ea typeface="Times New Roman" pitchFamily="18" charset="0"/>
                <a:cs typeface="Times New Roman" pitchFamily="18" charset="0"/>
              </a:rPr>
              <a:t>= (1 / 0,95) – 1 = 1,053 – 1 = 0,053 или 5,3%</a:t>
            </a:r>
          </a:p>
          <a:p>
            <a:pPr eaLnBrk="0" hangingPunct="0"/>
            <a:endParaRPr lang="ru-RU" sz="1200" dirty="0" smtClean="0">
              <a:solidFill>
                <a:srgbClr val="063888"/>
              </a:solidFill>
              <a:latin typeface="Cambria" pitchFamily="18" charset="0"/>
              <a:ea typeface="Times New Roman" pitchFamily="18" charset="0"/>
              <a:cs typeface="Times New Roman" pitchFamily="18" charset="0"/>
            </a:endParaRPr>
          </a:p>
        </p:txBody>
      </p:sp>
      <p:graphicFrame>
        <p:nvGraphicFramePr>
          <p:cNvPr id="11" name="Таблица 10"/>
          <p:cNvGraphicFramePr>
            <a:graphicFrameLocks noGrp="1"/>
          </p:cNvGraphicFramePr>
          <p:nvPr/>
        </p:nvGraphicFramePr>
        <p:xfrm>
          <a:off x="251520" y="5301208"/>
          <a:ext cx="3937000" cy="1390650"/>
        </p:xfrm>
        <a:graphic>
          <a:graphicData uri="http://schemas.openxmlformats.org/drawingml/2006/table">
            <a:tbl>
              <a:tblPr/>
              <a:tblGrid>
                <a:gridCol w="2659620"/>
                <a:gridCol w="1277380"/>
              </a:tblGrid>
              <a:tr h="190500">
                <a:tc gridSpan="2">
                  <a:txBody>
                    <a:bodyPr/>
                    <a:lstStyle/>
                    <a:p>
                      <a:pPr algn="l" fontAlgn="b"/>
                      <a:r>
                        <a:rPr lang="ru-RU" sz="1000" b="1" i="0" u="none" strike="noStrike" dirty="0">
                          <a:solidFill>
                            <a:srgbClr val="000000"/>
                          </a:solidFill>
                          <a:latin typeface="Cambria" pitchFamily="18" charset="0"/>
                        </a:rPr>
                        <a:t>Таблица 5. Скидка к цене в зависимости от количества комнат (при прочих равных условиях)</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r>
              <a:tr h="190500">
                <a:tc>
                  <a:txBody>
                    <a:bodyPr/>
                    <a:lstStyle/>
                    <a:p>
                      <a:pPr algn="ctr" fontAlgn="ctr"/>
                      <a:r>
                        <a:rPr lang="ru-RU" sz="1000" b="0" i="0" u="none" strike="noStrike">
                          <a:solidFill>
                            <a:srgbClr val="000000"/>
                          </a:solidFill>
                          <a:latin typeface="Cambria" pitchFamily="18" charset="0"/>
                        </a:rPr>
                        <a:t>Количество комнат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Скидка к цене</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1 комната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2 комнаты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ru-RU" sz="1000" b="0" i="0" u="none" strike="noStrike">
                          <a:solidFill>
                            <a:srgbClr val="000000"/>
                          </a:solidFill>
                          <a:latin typeface="Cambria" pitchFamily="18" charset="0"/>
                        </a:rPr>
                        <a:t>3 комнаты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Cambria" pitchFamily="18"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l" fontAlgn="b"/>
                      <a:r>
                        <a:rPr lang="ru-RU" sz="1000" b="0" i="1" u="none" strike="noStrike" dirty="0">
                          <a:solidFill>
                            <a:srgbClr val="000000"/>
                          </a:solidFill>
                          <a:latin typeface="Cambria" pitchFamily="18" charset="0"/>
                        </a:rPr>
                        <a:t>Примечание: все корректировки даны к цене 1-комнатной квартиры</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Tree>
  </p:cSld>
  <p:clrMapOvr>
    <a:masterClrMapping/>
  </p:clrMapOvr>
  <p:transition spd="slow" advTm="900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8640960" cy="2631490"/>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100" b="1" dirty="0" smtClean="0">
                <a:solidFill>
                  <a:srgbClr val="C00000"/>
                </a:solidFill>
                <a:latin typeface="Cambria" pitchFamily="18" charset="0"/>
                <a:ea typeface="Times New Roman" pitchFamily="18" charset="0"/>
                <a:cs typeface="Times New Roman" pitchFamily="18" charset="0"/>
              </a:rPr>
              <a:t>39</a:t>
            </a:r>
            <a:endParaRPr kumimoji="0" lang="ru-RU" sz="11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Определить рыночную стоимость офисного здания (единого объекта недвижимости), если известно, что его общая площадь составляет 5000 кв.м, </a:t>
            </a:r>
            <a:r>
              <a:rPr lang="ru-RU" sz="1100" dirty="0" err="1" smtClean="0">
                <a:solidFill>
                  <a:srgbClr val="063888"/>
                </a:solidFill>
                <a:latin typeface="Cambria" pitchFamily="18" charset="0"/>
                <a:ea typeface="Times New Roman" pitchFamily="18" charset="0"/>
                <a:cs typeface="Times New Roman" pitchFamily="18" charset="0"/>
              </a:rPr>
              <a:t>арендопригодная</a:t>
            </a:r>
            <a:r>
              <a:rPr lang="ru-RU" sz="1100" dirty="0" smtClean="0">
                <a:solidFill>
                  <a:srgbClr val="063888"/>
                </a:solidFill>
                <a:latin typeface="Cambria" pitchFamily="18" charset="0"/>
                <a:ea typeface="Times New Roman" pitchFamily="18" charset="0"/>
                <a:cs typeface="Times New Roman" pitchFamily="18" charset="0"/>
              </a:rPr>
              <a:t> площадь - 4000 кв.м, здание полностью сдано в аренду без возможности расторжения договора по фиксированной ставке 15000 руб. за кв.м </a:t>
            </a:r>
            <a:r>
              <a:rPr lang="ru-RU" sz="1100" dirty="0" err="1" smtClean="0">
                <a:solidFill>
                  <a:srgbClr val="063888"/>
                </a:solidFill>
                <a:latin typeface="Cambria" pitchFamily="18" charset="0"/>
                <a:ea typeface="Times New Roman" pitchFamily="18" charset="0"/>
                <a:cs typeface="Times New Roman" pitchFamily="18" charset="0"/>
              </a:rPr>
              <a:t>арендопригодной</a:t>
            </a:r>
            <a:r>
              <a:rPr lang="ru-RU" sz="1100" dirty="0" smtClean="0">
                <a:solidFill>
                  <a:srgbClr val="063888"/>
                </a:solidFill>
                <a:latin typeface="Cambria" pitchFamily="18" charset="0"/>
                <a:ea typeface="Times New Roman" pitchFamily="18" charset="0"/>
                <a:cs typeface="Times New Roman" pitchFamily="18" charset="0"/>
              </a:rPr>
              <a:t> площади в год, текущая рыночная ставка аренды, 25 000 руб. за кв.м </a:t>
            </a:r>
            <a:r>
              <a:rPr lang="ru-RU" sz="1100" dirty="0" err="1" smtClean="0">
                <a:solidFill>
                  <a:srgbClr val="063888"/>
                </a:solidFill>
                <a:latin typeface="Cambria" pitchFamily="18" charset="0"/>
                <a:ea typeface="Times New Roman" pitchFamily="18" charset="0"/>
                <a:cs typeface="Times New Roman" pitchFamily="18" charset="0"/>
              </a:rPr>
              <a:t>арендопригодной</a:t>
            </a:r>
            <a:r>
              <a:rPr lang="ru-RU" sz="1100" dirty="0" smtClean="0">
                <a:solidFill>
                  <a:srgbClr val="063888"/>
                </a:solidFill>
                <a:latin typeface="Cambria" pitchFamily="18" charset="0"/>
                <a:ea typeface="Times New Roman" pitchFamily="18" charset="0"/>
                <a:cs typeface="Times New Roman" pitchFamily="18" charset="0"/>
              </a:rPr>
              <a:t> площади в год, дополнительно к арендной плате арендатор оплачивает операционные расходы в размере 5000 руб. за кв.м </a:t>
            </a:r>
            <a:r>
              <a:rPr lang="ru-RU" sz="1100" dirty="0" err="1" smtClean="0">
                <a:solidFill>
                  <a:srgbClr val="063888"/>
                </a:solidFill>
                <a:latin typeface="Cambria" pitchFamily="18" charset="0"/>
                <a:ea typeface="Times New Roman" pitchFamily="18" charset="0"/>
                <a:cs typeface="Times New Roman" pitchFamily="18" charset="0"/>
              </a:rPr>
              <a:t>арендопригодной</a:t>
            </a:r>
            <a:r>
              <a:rPr lang="ru-RU" sz="1100" dirty="0" smtClean="0">
                <a:solidFill>
                  <a:srgbClr val="063888"/>
                </a:solidFill>
                <a:latin typeface="Cambria" pitchFamily="18" charset="0"/>
                <a:ea typeface="Times New Roman" pitchFamily="18" charset="0"/>
                <a:cs typeface="Times New Roman" pitchFamily="18" charset="0"/>
              </a:rPr>
              <a:t> площади в год, что соответствует рыночным условиям. Оставшийся срок аренды - 2 года, после завершения которого, начиная с третьего года, здание будет сдаваться в аренду на рыночных условиях, в первый год после завершения договора аренды ожидается недозагрузка 30%, со второго года показатель стабилизируется на 10%. Фактические операционные расходы по зданию составляют 7000 руб. за кв.м общей площади в год, других расходов по зданию нет, ставка терминальной капитализации - 10%, затраты на продажу и брокерскую комиссию за сдачу площадей в аренду не учитывать, требуемая рыночная норма доходности для подобных инвестиций - 16%, предполагается, что все расходы и доходы остаются постоянными. Дисконтирование выполнять на конец периодов модели, период прогноза - 3 года, результат округлить до миллионов рублей.</a:t>
            </a:r>
          </a:p>
          <a:p>
            <a:pPr lvl="0" eaLnBrk="0" hangingPunct="0"/>
            <a:r>
              <a:rPr lang="ru-RU" sz="1100" b="1" i="1" dirty="0" smtClean="0">
                <a:solidFill>
                  <a:srgbClr val="063888"/>
                </a:solidFill>
                <a:latin typeface="Cambria" pitchFamily="18" charset="0"/>
                <a:ea typeface="Times New Roman" pitchFamily="18" charset="0"/>
                <a:cs typeface="Times New Roman" pitchFamily="18" charset="0"/>
              </a:rPr>
              <a:t>Варианты ответов:</a:t>
            </a:r>
          </a:p>
          <a:p>
            <a:pPr marL="228600" lvl="0" indent="-228600" eaLnBrk="0" hangingPunct="0"/>
            <a:r>
              <a:rPr lang="ru-RU" sz="1100" dirty="0" smtClean="0">
                <a:solidFill>
                  <a:srgbClr val="063888"/>
                </a:solidFill>
                <a:latin typeface="Cambria" pitchFamily="18" charset="0"/>
                <a:ea typeface="Times New Roman" pitchFamily="18" charset="0"/>
                <a:cs typeface="Times New Roman" pitchFamily="18" charset="0"/>
              </a:rPr>
              <a:t>1) 636 000 000.	2) 632 000 000.	3) 588 000 000.	</a:t>
            </a:r>
            <a:r>
              <a:rPr lang="ru-RU" sz="1100" b="1" dirty="0" smtClean="0">
                <a:solidFill>
                  <a:srgbClr val="C00000"/>
                </a:solidFill>
                <a:latin typeface="Cambria" pitchFamily="18" charset="0"/>
                <a:ea typeface="Times New Roman" pitchFamily="18" charset="0"/>
                <a:cs typeface="Times New Roman" pitchFamily="18" charset="0"/>
              </a:rPr>
              <a:t>4) 571 000 000.</a:t>
            </a:r>
            <a:r>
              <a:rPr lang="ru-RU" sz="1100" dirty="0" smtClean="0">
                <a:solidFill>
                  <a:srgbClr val="063888"/>
                </a:solidFill>
                <a:latin typeface="Cambria" pitchFamily="18" charset="0"/>
                <a:ea typeface="Times New Roman" pitchFamily="18" charset="0"/>
                <a:cs typeface="Times New Roman" pitchFamily="18" charset="0"/>
              </a:rPr>
              <a:t>	5) 463 000 000.</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Таблица 6"/>
          <p:cNvGraphicFramePr>
            <a:graphicFrameLocks noGrp="1"/>
          </p:cNvGraphicFramePr>
          <p:nvPr/>
        </p:nvGraphicFramePr>
        <p:xfrm>
          <a:off x="251520" y="3933056"/>
          <a:ext cx="8640959" cy="2787015"/>
        </p:xfrm>
        <a:graphic>
          <a:graphicData uri="http://schemas.openxmlformats.org/drawingml/2006/table">
            <a:tbl>
              <a:tblPr/>
              <a:tblGrid>
                <a:gridCol w="1994067"/>
                <a:gridCol w="1920213"/>
                <a:gridCol w="1329378"/>
                <a:gridCol w="1994067"/>
                <a:gridCol w="1403234"/>
              </a:tblGrid>
              <a:tr h="0">
                <a:tc>
                  <a:txBody>
                    <a:bodyPr/>
                    <a:lstStyle/>
                    <a:p>
                      <a:pPr algn="ctr" fontAlgn="b"/>
                      <a:endParaRPr lang="ru-RU" sz="1100" b="1"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1" i="0" u="none" strike="noStrike" dirty="0">
                          <a:solidFill>
                            <a:srgbClr val="063888"/>
                          </a:solidFill>
                          <a:latin typeface="Cambria" pitchFamily="18" charset="0"/>
                        </a:rPr>
                        <a:t>1</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1" i="0" u="none" strike="noStrike" dirty="0">
                          <a:solidFill>
                            <a:srgbClr val="063888"/>
                          </a:solidFill>
                          <a:latin typeface="Cambria" pitchFamily="18" charset="0"/>
                        </a:rPr>
                        <a:t>2</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1" i="0" u="none" strike="noStrike">
                          <a:solidFill>
                            <a:srgbClr val="063888"/>
                          </a:solidFill>
                          <a:latin typeface="Cambria" pitchFamily="18" charset="0"/>
                        </a:rPr>
                        <a:t>3</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1" i="0" u="none" strike="noStrike" dirty="0">
                          <a:solidFill>
                            <a:srgbClr val="063888"/>
                          </a:solidFill>
                          <a:latin typeface="Cambria" pitchFamily="18" charset="0"/>
                        </a:rPr>
                        <a:t>4</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a:solidFill>
                            <a:srgbClr val="063888"/>
                          </a:solidFill>
                          <a:latin typeface="Cambria" pitchFamily="18" charset="0"/>
                        </a:rPr>
                        <a:t>ПВД</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80 000 </a:t>
                      </a:r>
                      <a:r>
                        <a:rPr lang="ru-RU" sz="1100" b="0" i="0" u="none" strike="noStrike" dirty="0" smtClean="0">
                          <a:solidFill>
                            <a:srgbClr val="063888"/>
                          </a:solidFill>
                          <a:latin typeface="Cambria" pitchFamily="18" charset="0"/>
                        </a:rPr>
                        <a:t>000</a:t>
                      </a:r>
                      <a:r>
                        <a:rPr lang="en-US" sz="1100" b="0" i="0" u="none" strike="noStrike" dirty="0" smtClean="0">
                          <a:solidFill>
                            <a:srgbClr val="063888"/>
                          </a:solidFill>
                          <a:latin typeface="Cambria" pitchFamily="18" charset="0"/>
                        </a:rPr>
                        <a:t> = </a:t>
                      </a:r>
                    </a:p>
                    <a:p>
                      <a:pPr algn="ctr" fontAlgn="b"/>
                      <a:r>
                        <a:rPr lang="en-US" sz="1100" b="0" i="0" u="none" strike="noStrike" dirty="0" smtClean="0">
                          <a:solidFill>
                            <a:schemeClr val="tx1"/>
                          </a:solidFill>
                          <a:latin typeface="Cambria" pitchFamily="18" charset="0"/>
                        </a:rPr>
                        <a:t>= 15 000 * 4 000 + 5 000 * 4 000</a:t>
                      </a:r>
                      <a:endParaRPr lang="ru-RU" sz="1100" b="0" i="0" u="none" strike="noStrike" dirty="0">
                        <a:solidFill>
                          <a:schemeClr val="tx1"/>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80 000 </a:t>
                      </a:r>
                      <a:r>
                        <a:rPr lang="ru-RU" sz="1100" b="0" i="0" u="none" strike="noStrike" dirty="0" smtClean="0">
                          <a:solidFill>
                            <a:srgbClr val="063888"/>
                          </a:solidFill>
                          <a:latin typeface="Cambria" pitchFamily="18" charset="0"/>
                        </a:rPr>
                        <a:t>000</a:t>
                      </a:r>
                      <a:endParaRPr lang="en-US"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120 000 </a:t>
                      </a:r>
                      <a:r>
                        <a:rPr lang="ru-RU" sz="1100" b="0" i="0" u="none" strike="noStrike" dirty="0" smtClean="0">
                          <a:solidFill>
                            <a:srgbClr val="063888"/>
                          </a:solidFill>
                          <a:latin typeface="Cambria" pitchFamily="18" charset="0"/>
                        </a:rPr>
                        <a:t>000</a:t>
                      </a:r>
                      <a:r>
                        <a:rPr lang="en-US" sz="1100" b="0" i="0" u="none" strike="noStrike" dirty="0" smtClean="0">
                          <a:solidFill>
                            <a:srgbClr val="063888"/>
                          </a:solidFill>
                          <a:latin typeface="Cambria" pitchFamily="18" charset="0"/>
                        </a:rPr>
                        <a:t> = </a:t>
                      </a:r>
                    </a:p>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Cambria" pitchFamily="18" charset="0"/>
                        </a:rPr>
                        <a:t>= 25 000 * 4000 + 5 000 * 4000</a:t>
                      </a:r>
                      <a:r>
                        <a:rPr lang="en-US" sz="1100" b="0" i="0" u="none" strike="noStrike" dirty="0" smtClean="0">
                          <a:solidFill>
                            <a:srgbClr val="063888"/>
                          </a:solidFill>
                          <a:latin typeface="Cambria" pitchFamily="18" charset="0"/>
                        </a:rPr>
                        <a:t> </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a:solidFill>
                            <a:srgbClr val="063888"/>
                          </a:solidFill>
                          <a:latin typeface="Cambria" pitchFamily="18" charset="0"/>
                        </a:rPr>
                        <a:t>120 000 000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a:solidFill>
                            <a:srgbClr val="063888"/>
                          </a:solidFill>
                          <a:latin typeface="Cambria" pitchFamily="18" charset="0"/>
                        </a:rPr>
                        <a:t>Недозагрузка</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a:solidFill>
                            <a:srgbClr val="063888"/>
                          </a:solidFill>
                          <a:latin typeface="Cambria" pitchFamily="18" charset="0"/>
                        </a:rPr>
                        <a:t>30%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a:solidFill>
                            <a:srgbClr val="063888"/>
                          </a:solidFill>
                          <a:latin typeface="Cambria" pitchFamily="18" charset="0"/>
                        </a:rPr>
                        <a:t>10%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ДВД</a:t>
                      </a:r>
                      <a:r>
                        <a:rPr lang="en-US" sz="1100" b="1" i="0" u="none" strike="noStrike" dirty="0" smtClean="0">
                          <a:solidFill>
                            <a:srgbClr val="063888"/>
                          </a:solidFill>
                          <a:latin typeface="Cambria" pitchFamily="18" charset="0"/>
                        </a:rPr>
                        <a:t> </a:t>
                      </a:r>
                      <a:r>
                        <a:rPr lang="en-US" sz="1100" b="0" i="0" u="none" strike="noStrike" dirty="0" smtClean="0">
                          <a:solidFill>
                            <a:srgbClr val="063888"/>
                          </a:solidFill>
                          <a:latin typeface="Cambria" pitchFamily="18" charset="0"/>
                        </a:rPr>
                        <a:t>= </a:t>
                      </a:r>
                      <a:r>
                        <a:rPr lang="ru-RU" sz="1100" b="0" i="0" u="none" strike="noStrike" dirty="0" smtClean="0">
                          <a:solidFill>
                            <a:srgbClr val="063888"/>
                          </a:solidFill>
                          <a:latin typeface="Cambria" pitchFamily="18" charset="0"/>
                        </a:rPr>
                        <a:t>ПВД</a:t>
                      </a:r>
                      <a:r>
                        <a:rPr lang="ru-RU" sz="1100" b="0" i="0" u="none" strike="noStrike" baseline="0" dirty="0" smtClean="0">
                          <a:solidFill>
                            <a:srgbClr val="063888"/>
                          </a:solidFill>
                          <a:latin typeface="Cambria" pitchFamily="18" charset="0"/>
                        </a:rPr>
                        <a:t> - Недозагрузка</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80 000 000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80 000 000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84 000 </a:t>
                      </a:r>
                      <a:r>
                        <a:rPr lang="ru-RU" sz="1100" b="0" i="0" u="none" strike="noStrike" dirty="0" smtClean="0">
                          <a:solidFill>
                            <a:srgbClr val="063888"/>
                          </a:solidFill>
                          <a:latin typeface="Cambria" pitchFamily="18" charset="0"/>
                        </a:rPr>
                        <a:t>000</a:t>
                      </a:r>
                      <a:r>
                        <a:rPr lang="en-US" sz="1100" b="0" i="0" u="none" strike="noStrike" dirty="0" smtClean="0">
                          <a:solidFill>
                            <a:srgbClr val="063888"/>
                          </a:solidFill>
                          <a:latin typeface="Cambria" pitchFamily="18" charset="0"/>
                        </a:rPr>
                        <a:t> =</a:t>
                      </a:r>
                    </a:p>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Cambria" pitchFamily="18" charset="0"/>
                        </a:rPr>
                        <a:t>= 120 </a:t>
                      </a:r>
                      <a:r>
                        <a:rPr lang="ru-RU" sz="1100" b="0" i="0" u="none" strike="noStrike" dirty="0" err="1" smtClean="0">
                          <a:solidFill>
                            <a:schemeClr val="tx1"/>
                          </a:solidFill>
                          <a:latin typeface="Cambria" pitchFamily="18" charset="0"/>
                        </a:rPr>
                        <a:t>млн</a:t>
                      </a:r>
                      <a:r>
                        <a:rPr lang="ru-RU" sz="1100" b="0" i="0" u="none" strike="noStrike" dirty="0" smtClean="0">
                          <a:solidFill>
                            <a:schemeClr val="tx1"/>
                          </a:solidFill>
                          <a:latin typeface="Cambria" pitchFamily="18" charset="0"/>
                        </a:rPr>
                        <a:t> </a:t>
                      </a:r>
                      <a:r>
                        <a:rPr lang="en-US" sz="1100" b="0" i="0" u="none" strike="noStrike" dirty="0" smtClean="0">
                          <a:solidFill>
                            <a:schemeClr val="tx1"/>
                          </a:solidFill>
                          <a:latin typeface="Cambria" pitchFamily="18" charset="0"/>
                        </a:rPr>
                        <a:t> * (1 – 30%)</a:t>
                      </a:r>
                      <a:endParaRPr lang="ru-RU"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108 000 </a:t>
                      </a:r>
                      <a:r>
                        <a:rPr lang="ru-RU" sz="1100" b="0" i="0" u="none" strike="noStrike" dirty="0" smtClean="0">
                          <a:solidFill>
                            <a:srgbClr val="063888"/>
                          </a:solidFill>
                          <a:latin typeface="Cambria" pitchFamily="18" charset="0"/>
                        </a:rPr>
                        <a:t>000</a:t>
                      </a:r>
                      <a:endParaRPr lang="en-US" sz="1100" b="0" i="0" u="none" strike="noStrike" dirty="0" smtClean="0">
                        <a:solidFill>
                          <a:srgbClr val="063888"/>
                        </a:solidFill>
                        <a:latin typeface="Cambria" pitchFamily="18" charset="0"/>
                      </a:endParaRPr>
                    </a:p>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Cambria" pitchFamily="18" charset="0"/>
                        </a:rPr>
                        <a:t>= 120 </a:t>
                      </a:r>
                      <a:r>
                        <a:rPr lang="ru-RU" sz="1100" b="0" i="0" u="none" strike="noStrike" dirty="0" err="1" smtClean="0">
                          <a:solidFill>
                            <a:schemeClr val="tx1"/>
                          </a:solidFill>
                          <a:latin typeface="Cambria" pitchFamily="18" charset="0"/>
                        </a:rPr>
                        <a:t>млн</a:t>
                      </a:r>
                      <a:r>
                        <a:rPr lang="ru-RU" sz="1100" b="0" i="0" u="none" strike="noStrike" dirty="0" smtClean="0">
                          <a:solidFill>
                            <a:schemeClr val="tx1"/>
                          </a:solidFill>
                          <a:latin typeface="Cambria" pitchFamily="18" charset="0"/>
                        </a:rPr>
                        <a:t> </a:t>
                      </a:r>
                      <a:r>
                        <a:rPr lang="en-US" sz="1100" b="0" i="0" u="none" strike="noStrike" dirty="0" smtClean="0">
                          <a:solidFill>
                            <a:schemeClr val="tx1"/>
                          </a:solidFill>
                          <a:latin typeface="Cambria" pitchFamily="18" charset="0"/>
                        </a:rPr>
                        <a:t>* (1 – 10%)</a:t>
                      </a:r>
                      <a:endParaRPr lang="ru-RU"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a:solidFill>
                            <a:srgbClr val="063888"/>
                          </a:solidFill>
                          <a:latin typeface="Cambria" pitchFamily="18" charset="0"/>
                        </a:rPr>
                        <a:t>ОР</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35 000 </a:t>
                      </a:r>
                      <a:r>
                        <a:rPr lang="ru-RU" sz="1100" b="0" i="0" u="none" strike="noStrike" dirty="0" smtClean="0">
                          <a:solidFill>
                            <a:srgbClr val="063888"/>
                          </a:solidFill>
                          <a:latin typeface="Cambria" pitchFamily="18" charset="0"/>
                        </a:rPr>
                        <a:t>000</a:t>
                      </a:r>
                      <a:endParaRPr lang="en-US" sz="1100" b="0" i="0" u="none" strike="noStrike" dirty="0" smtClean="0">
                        <a:solidFill>
                          <a:srgbClr val="063888"/>
                        </a:solidFill>
                        <a:latin typeface="Cambria" pitchFamily="18" charset="0"/>
                      </a:endParaRPr>
                    </a:p>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Cambria" pitchFamily="18" charset="0"/>
                        </a:rPr>
                        <a:t>= 7 000 * 5 000</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35 000 000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35 000 000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a:solidFill>
                            <a:srgbClr val="063888"/>
                          </a:solidFill>
                          <a:latin typeface="Cambria" pitchFamily="18" charset="0"/>
                        </a:rPr>
                        <a:t>35 000 000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ЧОД </a:t>
                      </a:r>
                      <a:r>
                        <a:rPr lang="ru-RU" sz="1100" b="0" i="0" u="none" strike="noStrike" dirty="0" smtClean="0">
                          <a:solidFill>
                            <a:srgbClr val="063888"/>
                          </a:solidFill>
                          <a:latin typeface="Cambria" pitchFamily="18" charset="0"/>
                        </a:rPr>
                        <a:t>= ДВД - ОР</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45 000 000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a:solidFill>
                            <a:srgbClr val="063888"/>
                          </a:solidFill>
                          <a:latin typeface="Cambria" pitchFamily="18" charset="0"/>
                        </a:rPr>
                        <a:t>45 000 000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49 000 000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73 </a:t>
                      </a:r>
                      <a:r>
                        <a:rPr lang="ru-RU" sz="1100" b="0" i="0" u="none" strike="noStrike" dirty="0">
                          <a:solidFill>
                            <a:srgbClr val="063888"/>
                          </a:solidFill>
                          <a:latin typeface="Cambria" pitchFamily="18" charset="0"/>
                        </a:rPr>
                        <a:t>000 000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Ставка дисконтирования</a:t>
                      </a:r>
                      <a:endParaRPr lang="ru-RU" sz="1100" b="1"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a:solidFill>
                            <a:srgbClr val="063888"/>
                          </a:solidFill>
                          <a:latin typeface="Cambria" pitchFamily="18" charset="0"/>
                        </a:rPr>
                        <a:t>16%</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a:solidFill>
                            <a:srgbClr val="063888"/>
                          </a:solidFill>
                          <a:latin typeface="Cambria" pitchFamily="18" charset="0"/>
                        </a:rPr>
                        <a:t>16%</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16%</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Фактор дисконтирования </a:t>
                      </a:r>
                    </a:p>
                    <a:p>
                      <a:pPr algn="l" fontAlgn="b"/>
                      <a:r>
                        <a:rPr lang="ru-RU" sz="1100" b="0" i="0" u="none" strike="noStrike" dirty="0" smtClean="0">
                          <a:solidFill>
                            <a:srgbClr val="063888"/>
                          </a:solidFill>
                          <a:latin typeface="Cambria" pitchFamily="18" charset="0"/>
                        </a:rPr>
                        <a:t>= 1 / (1+</a:t>
                      </a:r>
                      <a:r>
                        <a:rPr lang="en-US" sz="1100" b="0" i="0" u="none" strike="noStrike" dirty="0" err="1" smtClean="0">
                          <a:solidFill>
                            <a:srgbClr val="063888"/>
                          </a:solidFill>
                          <a:latin typeface="Cambria" pitchFamily="18" charset="0"/>
                        </a:rPr>
                        <a:t>i</a:t>
                      </a:r>
                      <a:r>
                        <a:rPr lang="en-US" sz="1100" b="0" i="0" u="none" strike="noStrike" dirty="0" smtClean="0">
                          <a:solidFill>
                            <a:srgbClr val="063888"/>
                          </a:solidFill>
                          <a:latin typeface="Cambria" pitchFamily="18" charset="0"/>
                        </a:rPr>
                        <a:t>)^n</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0,86</a:t>
                      </a:r>
                    </a:p>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Cambria" pitchFamily="18" charset="0"/>
                        </a:rPr>
                        <a:t>= </a:t>
                      </a:r>
                      <a:r>
                        <a:rPr lang="ru-RU" sz="1100" b="0" i="0" u="none" strike="noStrike" dirty="0" smtClean="0">
                          <a:solidFill>
                            <a:schemeClr val="tx1"/>
                          </a:solidFill>
                          <a:latin typeface="Cambria" pitchFamily="18" charset="0"/>
                        </a:rPr>
                        <a:t>1 / (1 + 16%)</a:t>
                      </a:r>
                      <a:r>
                        <a:rPr lang="en-US" sz="1100" b="0" i="0" u="none" strike="noStrike" baseline="30000" dirty="0" smtClean="0">
                          <a:solidFill>
                            <a:schemeClr val="tx1"/>
                          </a:solidFill>
                          <a:latin typeface="Cambria" pitchFamily="18" charset="0"/>
                        </a:rPr>
                        <a:t>1</a:t>
                      </a:r>
                      <a:endParaRPr lang="ru-RU" sz="1100" b="0" i="0" u="none" strike="noStrike" baseline="30000"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0,74</a:t>
                      </a:r>
                      <a:endParaRPr lang="en-US" sz="1100" b="0" i="0" u="none" strike="noStrike" dirty="0" smtClean="0">
                        <a:solidFill>
                          <a:srgbClr val="063888"/>
                        </a:solidFill>
                        <a:latin typeface="Cambria" pitchFamily="18" charset="0"/>
                      </a:endParaRPr>
                    </a:p>
                    <a:p>
                      <a:pPr algn="ctr" fontAlgn="b"/>
                      <a:r>
                        <a:rPr lang="en-US" sz="1100" b="0" i="0" u="none" strike="noStrike" dirty="0" smtClean="0">
                          <a:solidFill>
                            <a:schemeClr val="tx1"/>
                          </a:solidFill>
                          <a:latin typeface="Cambria" pitchFamily="18" charset="0"/>
                        </a:rPr>
                        <a:t>= </a:t>
                      </a:r>
                      <a:r>
                        <a:rPr lang="ru-RU" sz="1100" b="0" i="0" u="none" strike="noStrike" dirty="0" smtClean="0">
                          <a:solidFill>
                            <a:schemeClr val="tx1"/>
                          </a:solidFill>
                          <a:latin typeface="Cambria" pitchFamily="18" charset="0"/>
                        </a:rPr>
                        <a:t>1 / (1 + 16%)</a:t>
                      </a:r>
                      <a:r>
                        <a:rPr lang="en-US" sz="1100" b="0" i="0" u="none" strike="noStrike" baseline="30000" dirty="0" smtClean="0">
                          <a:solidFill>
                            <a:schemeClr val="tx1"/>
                          </a:solidFill>
                          <a:latin typeface="Cambria" pitchFamily="18" charset="0"/>
                        </a:rPr>
                        <a:t>2</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0,64</a:t>
                      </a:r>
                      <a:endParaRPr lang="en-US" sz="1100" b="0" i="0" u="none" strike="noStrike" dirty="0" smtClean="0">
                        <a:solidFill>
                          <a:srgbClr val="063888"/>
                        </a:solidFill>
                        <a:latin typeface="Cambria" pitchFamily="18" charset="0"/>
                      </a:endParaRPr>
                    </a:p>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Cambria" pitchFamily="18" charset="0"/>
                        </a:rPr>
                        <a:t>= </a:t>
                      </a:r>
                      <a:r>
                        <a:rPr lang="ru-RU" sz="1100" b="0" i="0" u="none" strike="noStrike" dirty="0" smtClean="0">
                          <a:solidFill>
                            <a:schemeClr val="tx1"/>
                          </a:solidFill>
                          <a:latin typeface="Cambria" pitchFamily="18" charset="0"/>
                        </a:rPr>
                        <a:t>1 / (1 + 16%)</a:t>
                      </a:r>
                      <a:r>
                        <a:rPr lang="en-US" sz="1100" b="0" i="0" u="none" strike="noStrike" baseline="30000" dirty="0" smtClean="0">
                          <a:solidFill>
                            <a:schemeClr val="tx1"/>
                          </a:solidFill>
                          <a:latin typeface="Cambria" pitchFamily="18" charset="0"/>
                        </a:rPr>
                        <a:t>3</a:t>
                      </a:r>
                      <a:endParaRPr lang="ru-RU"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Текущая стоимость</a:t>
                      </a:r>
                      <a:r>
                        <a:rPr lang="ru-RU" sz="1100" b="1" i="0" u="none" strike="noStrike" baseline="0" dirty="0" smtClean="0">
                          <a:solidFill>
                            <a:srgbClr val="063888"/>
                          </a:solidFill>
                          <a:latin typeface="Cambria" pitchFamily="18" charset="0"/>
                        </a:rPr>
                        <a:t> ДП</a:t>
                      </a:r>
                      <a:endParaRPr lang="ru-RU" sz="1100" b="1"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marL="0" algn="ctr" defTabSz="914400" rtl="0" eaLnBrk="1" fontAlgn="b" latinLnBrk="0" hangingPunct="1"/>
                      <a:r>
                        <a:rPr lang="ru-RU" sz="1100" b="0" i="0" u="none" strike="noStrike" kern="1200" dirty="0">
                          <a:solidFill>
                            <a:srgbClr val="063888"/>
                          </a:solidFill>
                          <a:latin typeface="Cambria" pitchFamily="18" charset="0"/>
                          <a:ea typeface="+mn-ea"/>
                          <a:cs typeface="+mn-cs"/>
                        </a:rPr>
                        <a:t>38 793 103</a:t>
                      </a:r>
                    </a:p>
                  </a:txBody>
                  <a:tcPr marL="9525" marR="9525" marT="9525" marB="0" anchor="b">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marL="0" algn="ctr" defTabSz="914400" rtl="0" eaLnBrk="1" fontAlgn="b" latinLnBrk="0" hangingPunct="1"/>
                      <a:r>
                        <a:rPr lang="ru-RU" sz="1100" b="0" i="0" u="none" strike="noStrike" kern="1200" dirty="0">
                          <a:solidFill>
                            <a:srgbClr val="063888"/>
                          </a:solidFill>
                          <a:latin typeface="Cambria" pitchFamily="18" charset="0"/>
                          <a:ea typeface="+mn-ea"/>
                          <a:cs typeface="+mn-cs"/>
                        </a:rPr>
                        <a:t>33 442 331</a:t>
                      </a:r>
                    </a:p>
                  </a:txBody>
                  <a:tcPr marL="9525" marR="9525" marT="9525" marB="0" anchor="b">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marL="0" algn="ctr" defTabSz="914400" rtl="0" eaLnBrk="1" fontAlgn="b" latinLnBrk="0" hangingPunct="1"/>
                      <a:r>
                        <a:rPr lang="ru-RU" sz="1100" b="0" i="0" u="none" strike="noStrike" kern="1200" dirty="0">
                          <a:solidFill>
                            <a:srgbClr val="063888"/>
                          </a:solidFill>
                          <a:latin typeface="Cambria" pitchFamily="18" charset="0"/>
                          <a:ea typeface="+mn-ea"/>
                          <a:cs typeface="+mn-cs"/>
                        </a:rPr>
                        <a:t>31 392 226</a:t>
                      </a:r>
                    </a:p>
                  </a:txBody>
                  <a:tcPr marL="9525" marR="9525" marT="9525" marB="0" anchor="b">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Терминальная</a:t>
                      </a:r>
                      <a:r>
                        <a:rPr lang="ru-RU" sz="1100" b="1" i="0" u="none" strike="noStrike" baseline="0" dirty="0" smtClean="0">
                          <a:solidFill>
                            <a:srgbClr val="063888"/>
                          </a:solidFill>
                          <a:latin typeface="Cambria" pitchFamily="18" charset="0"/>
                        </a:rPr>
                        <a:t> стоимость</a:t>
                      </a:r>
                      <a:endParaRPr lang="ru-RU" sz="1100" b="1"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730</a:t>
                      </a:r>
                      <a:r>
                        <a:rPr lang="ru-RU" sz="1100" b="0" i="0" u="none" strike="noStrike" baseline="0" dirty="0" smtClean="0">
                          <a:solidFill>
                            <a:srgbClr val="063888"/>
                          </a:solidFill>
                          <a:latin typeface="Cambria" pitchFamily="18" charset="0"/>
                        </a:rPr>
                        <a:t> 000 000 </a:t>
                      </a:r>
                      <a:r>
                        <a:rPr lang="ru-RU" sz="1100" b="0" i="0" u="none" strike="noStrike" baseline="0" dirty="0" smtClean="0">
                          <a:solidFill>
                            <a:schemeClr val="tx1"/>
                          </a:solidFill>
                          <a:latin typeface="Cambria" pitchFamily="18" charset="0"/>
                        </a:rPr>
                        <a:t>= 73 </a:t>
                      </a:r>
                      <a:r>
                        <a:rPr lang="ru-RU" sz="1100" b="0" i="0" u="none" strike="noStrike" baseline="0" dirty="0" err="1" smtClean="0">
                          <a:solidFill>
                            <a:schemeClr val="tx1"/>
                          </a:solidFill>
                          <a:latin typeface="Cambria" pitchFamily="18" charset="0"/>
                        </a:rPr>
                        <a:t>млн</a:t>
                      </a:r>
                      <a:r>
                        <a:rPr lang="ru-RU" sz="1100" b="0" i="0" u="none" strike="noStrike" baseline="0" dirty="0" smtClean="0">
                          <a:solidFill>
                            <a:schemeClr val="tx1"/>
                          </a:solidFill>
                          <a:latin typeface="Cambria" pitchFamily="18" charset="0"/>
                        </a:rPr>
                        <a:t> / 10%</a:t>
                      </a:r>
                      <a:endParaRPr lang="ru-RU" sz="1100" b="0" i="0" u="none" strike="noStrike" dirty="0">
                        <a:solidFill>
                          <a:schemeClr val="tx1"/>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gridSpan="3">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ru-RU" sz="1100" b="1" i="0" u="none" strike="noStrike" dirty="0" smtClean="0">
                          <a:solidFill>
                            <a:srgbClr val="063888"/>
                          </a:solidFill>
                          <a:latin typeface="Cambria" pitchFamily="18" charset="0"/>
                        </a:rPr>
                        <a:t>Текущая терминальная</a:t>
                      </a:r>
                      <a:r>
                        <a:rPr lang="ru-RU" sz="1100" b="1" i="0" u="none" strike="noStrike" baseline="0" dirty="0" smtClean="0">
                          <a:solidFill>
                            <a:srgbClr val="063888"/>
                          </a:solidFill>
                          <a:latin typeface="Cambria" pitchFamily="18" charset="0"/>
                        </a:rPr>
                        <a:t> стоимость = </a:t>
                      </a:r>
                      <a:r>
                        <a:rPr lang="ru-RU" sz="1100" b="0" i="0" u="none" strike="noStrike" dirty="0" smtClean="0">
                          <a:solidFill>
                            <a:srgbClr val="063888"/>
                          </a:solidFill>
                          <a:latin typeface="Cambria" pitchFamily="18" charset="0"/>
                        </a:rPr>
                        <a:t>467 680 102</a:t>
                      </a:r>
                      <a:r>
                        <a:rPr lang="ru-RU" sz="1100" b="0" i="0" u="none" strike="noStrike" baseline="0" dirty="0" smtClean="0">
                          <a:solidFill>
                            <a:srgbClr val="063888"/>
                          </a:solidFill>
                          <a:latin typeface="Cambria" pitchFamily="18" charset="0"/>
                        </a:rPr>
                        <a:t> </a:t>
                      </a:r>
                      <a:r>
                        <a:rPr lang="ru-RU" sz="1100" b="1" i="0" u="none" strike="noStrike" baseline="0" dirty="0" smtClean="0">
                          <a:solidFill>
                            <a:schemeClr val="tx1"/>
                          </a:solidFill>
                          <a:latin typeface="Cambria" pitchFamily="18" charset="0"/>
                        </a:rPr>
                        <a:t>= </a:t>
                      </a:r>
                      <a:r>
                        <a:rPr lang="ru-RU" sz="1100" b="0" i="0" u="none" strike="noStrike" dirty="0" smtClean="0">
                          <a:solidFill>
                            <a:schemeClr val="tx1"/>
                          </a:solidFill>
                          <a:latin typeface="Cambria" pitchFamily="18" charset="0"/>
                        </a:rPr>
                        <a:t>730</a:t>
                      </a:r>
                      <a:r>
                        <a:rPr lang="ru-RU" sz="1100" b="0" i="0" u="none" strike="noStrike" baseline="0" dirty="0" smtClean="0">
                          <a:solidFill>
                            <a:schemeClr val="tx1"/>
                          </a:solidFill>
                          <a:latin typeface="Cambria" pitchFamily="18" charset="0"/>
                        </a:rPr>
                        <a:t> 000 000 * 0,64 </a:t>
                      </a:r>
                      <a:endParaRPr lang="ru-RU"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hMerge="1">
                  <a:txBody>
                    <a:bodyPr/>
                    <a:lstStyle/>
                    <a:p>
                      <a:pPr algn="ctr" fontAlgn="b"/>
                      <a:endParaRPr lang="ru-RU" sz="10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ru-RU" sz="10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Рыночная</a:t>
                      </a:r>
                      <a:r>
                        <a:rPr lang="ru-RU" sz="1100" b="1" i="0" u="none" strike="noStrike" baseline="0" dirty="0" smtClean="0">
                          <a:solidFill>
                            <a:srgbClr val="063888"/>
                          </a:solidFill>
                          <a:latin typeface="Cambria" pitchFamily="18" charset="0"/>
                        </a:rPr>
                        <a:t> стоимость</a:t>
                      </a:r>
                      <a:endParaRPr lang="ru-RU" sz="1100" b="1"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gridSpan="4">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ru-RU" sz="1100" b="0" i="0" u="none" strike="noStrike" kern="1200" dirty="0" smtClean="0">
                          <a:solidFill>
                            <a:srgbClr val="063888"/>
                          </a:solidFill>
                          <a:latin typeface="Cambria" pitchFamily="18" charset="0"/>
                          <a:ea typeface="+mn-ea"/>
                          <a:cs typeface="+mn-cs"/>
                        </a:rPr>
                        <a:t>38 793 103</a:t>
                      </a:r>
                      <a:r>
                        <a:rPr lang="ru-RU" sz="1100" b="0" i="0" u="none" strike="noStrike" kern="1200" baseline="0" dirty="0" smtClean="0">
                          <a:solidFill>
                            <a:srgbClr val="063888"/>
                          </a:solidFill>
                          <a:latin typeface="Cambria" pitchFamily="18" charset="0"/>
                          <a:ea typeface="+mn-ea"/>
                          <a:cs typeface="+mn-cs"/>
                        </a:rPr>
                        <a:t> </a:t>
                      </a:r>
                      <a:r>
                        <a:rPr lang="ru-RU" sz="1100" b="0" i="0" u="none" strike="noStrike" baseline="0" dirty="0" smtClean="0">
                          <a:solidFill>
                            <a:srgbClr val="063888"/>
                          </a:solidFill>
                          <a:latin typeface="Cambria" pitchFamily="18" charset="0"/>
                        </a:rPr>
                        <a:t>+ </a:t>
                      </a:r>
                      <a:r>
                        <a:rPr lang="ru-RU" sz="1100" b="0" i="0" u="none" strike="noStrike" kern="1200" dirty="0" smtClean="0">
                          <a:solidFill>
                            <a:srgbClr val="063888"/>
                          </a:solidFill>
                          <a:latin typeface="Cambria" pitchFamily="18" charset="0"/>
                          <a:ea typeface="+mn-ea"/>
                          <a:cs typeface="+mn-cs"/>
                        </a:rPr>
                        <a:t>33 442 331</a:t>
                      </a:r>
                      <a:r>
                        <a:rPr lang="ru-RU" sz="1100" b="0" i="0" u="none" strike="noStrike" baseline="0" dirty="0" smtClean="0">
                          <a:solidFill>
                            <a:srgbClr val="063888"/>
                          </a:solidFill>
                          <a:latin typeface="Cambria" pitchFamily="18" charset="0"/>
                        </a:rPr>
                        <a:t> + </a:t>
                      </a:r>
                      <a:r>
                        <a:rPr lang="ru-RU" sz="1100" b="0" i="0" u="none" strike="noStrike" kern="1200" dirty="0" smtClean="0">
                          <a:solidFill>
                            <a:srgbClr val="063888"/>
                          </a:solidFill>
                          <a:latin typeface="Cambria" pitchFamily="18" charset="0"/>
                          <a:ea typeface="+mn-ea"/>
                          <a:cs typeface="+mn-cs"/>
                        </a:rPr>
                        <a:t>31 392 226 </a:t>
                      </a:r>
                      <a:r>
                        <a:rPr lang="ru-RU" sz="1100" b="0" i="0" u="none" strike="noStrike" dirty="0" smtClean="0">
                          <a:solidFill>
                            <a:srgbClr val="063888"/>
                          </a:solidFill>
                          <a:latin typeface="Cambria" pitchFamily="18" charset="0"/>
                        </a:rPr>
                        <a:t>+ 467 680 102 = 571 307 762 или </a:t>
                      </a:r>
                      <a:r>
                        <a:rPr lang="ru-RU" sz="1100" b="1" i="0" u="none" strike="noStrike" dirty="0" smtClean="0">
                          <a:solidFill>
                            <a:srgbClr val="063888"/>
                          </a:solidFill>
                          <a:latin typeface="Cambria" pitchFamily="18" charset="0"/>
                        </a:rPr>
                        <a:t>571 000 000 руб. (округленно)</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ru-RU" sz="10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bl>
          </a:graphicData>
        </a:graphic>
      </p:graphicFrame>
    </p:spTree>
  </p:cSld>
  <p:clrMapOvr>
    <a:masterClrMapping/>
  </p:clrMapOvr>
  <p:transition spd="slow" advTm="900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2049" name="Rectangle 1"/>
          <p:cNvSpPr>
            <a:spLocks noChangeArrowheads="1"/>
          </p:cNvSpPr>
          <p:nvPr/>
        </p:nvSpPr>
        <p:spPr bwMode="auto">
          <a:xfrm>
            <a:off x="251520" y="1268760"/>
            <a:ext cx="8640960" cy="2292935"/>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100" b="1" dirty="0" smtClean="0">
                <a:solidFill>
                  <a:srgbClr val="C00000"/>
                </a:solidFill>
                <a:latin typeface="Cambria" pitchFamily="18" charset="0"/>
                <a:ea typeface="Times New Roman" pitchFamily="18" charset="0"/>
                <a:cs typeface="Times New Roman" pitchFamily="18" charset="0"/>
              </a:rPr>
              <a:t>40</a:t>
            </a:r>
            <a:endParaRPr kumimoji="0" lang="ru-RU" sz="11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Рассчитать рыночную стоимость земельного участка, НЭИ которого заключается в строительстве офисного здания общей площадью 5000 кв.м, </a:t>
            </a:r>
            <a:r>
              <a:rPr lang="ru-RU" sz="1100" dirty="0" err="1" smtClean="0">
                <a:solidFill>
                  <a:srgbClr val="063888"/>
                </a:solidFill>
                <a:latin typeface="Cambria" pitchFamily="18" charset="0"/>
                <a:ea typeface="Times New Roman" pitchFamily="18" charset="0"/>
                <a:cs typeface="Times New Roman" pitchFamily="18" charset="0"/>
              </a:rPr>
              <a:t>арендопригодная</a:t>
            </a:r>
            <a:r>
              <a:rPr lang="ru-RU" sz="1100" dirty="0" smtClean="0">
                <a:solidFill>
                  <a:srgbClr val="063888"/>
                </a:solidFill>
                <a:latin typeface="Cambria" pitchFamily="18" charset="0"/>
                <a:ea typeface="Times New Roman" pitchFamily="18" charset="0"/>
                <a:cs typeface="Times New Roman" pitchFamily="18" charset="0"/>
              </a:rPr>
              <a:t> площадь 4000 кв.м. Известно, что затраты на строительство составят 400 </a:t>
            </a:r>
            <a:r>
              <a:rPr lang="ru-RU" sz="1100" dirty="0" err="1" smtClean="0">
                <a:solidFill>
                  <a:srgbClr val="063888"/>
                </a:solidFill>
                <a:latin typeface="Cambria" pitchFamily="18" charset="0"/>
                <a:ea typeface="Times New Roman" pitchFamily="18" charset="0"/>
                <a:cs typeface="Times New Roman" pitchFamily="18" charset="0"/>
              </a:rPr>
              <a:t>млн</a:t>
            </a:r>
            <a:r>
              <a:rPr lang="ru-RU" sz="1100" dirty="0" smtClean="0">
                <a:solidFill>
                  <a:srgbClr val="063888"/>
                </a:solidFill>
                <a:latin typeface="Cambria" pitchFamily="18" charset="0"/>
                <a:ea typeface="Times New Roman" pitchFamily="18" charset="0"/>
                <a:cs typeface="Times New Roman" pitchFamily="18" charset="0"/>
              </a:rPr>
              <a:t> руб. и будут понесены в течение двух лет равными долями, после чего объект будет введен в эксплуатацию. Потенциальный арендный доход для собственника составляет 25000 руб. за кв.м </a:t>
            </a:r>
            <a:r>
              <a:rPr lang="ru-RU" sz="1100" dirty="0" err="1" smtClean="0">
                <a:solidFill>
                  <a:srgbClr val="063888"/>
                </a:solidFill>
                <a:latin typeface="Cambria" pitchFamily="18" charset="0"/>
                <a:ea typeface="Times New Roman" pitchFamily="18" charset="0"/>
                <a:cs typeface="Times New Roman" pitchFamily="18" charset="0"/>
              </a:rPr>
              <a:t>арендопригодной</a:t>
            </a:r>
            <a:r>
              <a:rPr lang="ru-RU" sz="1100" dirty="0" smtClean="0">
                <a:solidFill>
                  <a:srgbClr val="063888"/>
                </a:solidFill>
                <a:latin typeface="Cambria" pitchFamily="18" charset="0"/>
                <a:ea typeface="Times New Roman" pitchFamily="18" charset="0"/>
                <a:cs typeface="Times New Roman" pitchFamily="18" charset="0"/>
              </a:rPr>
              <a:t> площади в год (все расходы по эксплуатации и содержанию здания оплачивают имеющиеся арендаторы независимо от общей загрузки), в первый год эксплуатации загрузка составит 70%, а, начиная со следующего, стабилизируется на 90%. Все ценовые показатели сохраняются неизменными. Ставка терминальной капитализации составляет 10%, затраты на продажу и брокерскую комиссию за сдачу площадей в аренду не учитывать, ставка дисконтирования операционного периода 16%, инвестиционного периода - 20%. Дисконтирование выполнять на конец периодов модели, период прогнозирования - 3 года, результат округлить до миллионов рублей.</a:t>
            </a:r>
          </a:p>
          <a:p>
            <a:pPr lvl="0" algn="just" eaLnBrk="0" hangingPunct="0"/>
            <a:endParaRPr lang="ru-RU" sz="1100" b="1" i="1" dirty="0" smtClean="0">
              <a:solidFill>
                <a:srgbClr val="063888"/>
              </a:solidFill>
              <a:latin typeface="Cambria" pitchFamily="18" charset="0"/>
              <a:ea typeface="Times New Roman" pitchFamily="18" charset="0"/>
              <a:cs typeface="Times New Roman" pitchFamily="18" charset="0"/>
            </a:endParaRPr>
          </a:p>
          <a:p>
            <a:pPr lvl="0" eaLnBrk="0" hangingPunct="0"/>
            <a:r>
              <a:rPr lang="ru-RU" sz="1100" b="1" i="1" dirty="0" smtClean="0">
                <a:solidFill>
                  <a:srgbClr val="063888"/>
                </a:solidFill>
                <a:latin typeface="Cambria" pitchFamily="18" charset="0"/>
                <a:ea typeface="Times New Roman" pitchFamily="18" charset="0"/>
                <a:cs typeface="Times New Roman" pitchFamily="18" charset="0"/>
              </a:rPr>
              <a:t>Варианты ответов:</a:t>
            </a:r>
          </a:p>
          <a:p>
            <a:pPr marL="228600" lvl="0" indent="-228600" eaLnBrk="0" hangingPunct="0"/>
            <a:r>
              <a:rPr lang="ru-RU" sz="1100" dirty="0" smtClean="0">
                <a:solidFill>
                  <a:srgbClr val="063888"/>
                </a:solidFill>
                <a:latin typeface="Cambria" pitchFamily="18" charset="0"/>
                <a:ea typeface="Times New Roman" pitchFamily="18" charset="0"/>
                <a:cs typeface="Times New Roman" pitchFamily="18" charset="0"/>
              </a:rPr>
              <a:t>1) 300 млн.	2) 247 млн.	</a:t>
            </a:r>
            <a:r>
              <a:rPr lang="ru-RU" sz="1100" b="1" dirty="0" smtClean="0">
                <a:solidFill>
                  <a:srgbClr val="C00000"/>
                </a:solidFill>
                <a:latin typeface="Cambria" pitchFamily="18" charset="0"/>
                <a:ea typeface="Times New Roman" pitchFamily="18" charset="0"/>
                <a:cs typeface="Times New Roman" pitchFamily="18" charset="0"/>
              </a:rPr>
              <a:t>3) 275 млн.	</a:t>
            </a:r>
            <a:r>
              <a:rPr lang="ru-RU" sz="1100" dirty="0" smtClean="0">
                <a:solidFill>
                  <a:srgbClr val="063888"/>
                </a:solidFill>
                <a:latin typeface="Cambria" pitchFamily="18" charset="0"/>
                <a:ea typeface="Times New Roman" pitchFamily="18" charset="0"/>
                <a:cs typeface="Times New Roman" pitchFamily="18" charset="0"/>
              </a:rPr>
              <a:t>4) 329 млн.	5) 256 млн..</a:t>
            </a:r>
          </a:p>
        </p:txBody>
      </p:sp>
      <p:sp>
        <p:nvSpPr>
          <p:cNvPr id="6"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Практическая часть: задачи</a:t>
            </a:r>
            <a:endParaRPr lang="ru-RU" dirty="0"/>
          </a:p>
        </p:txBody>
      </p:sp>
      <p:sp>
        <p:nvSpPr>
          <p:cNvPr id="217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Таблица 6"/>
          <p:cNvGraphicFramePr>
            <a:graphicFrameLocks noGrp="1"/>
          </p:cNvGraphicFramePr>
          <p:nvPr/>
        </p:nvGraphicFramePr>
        <p:xfrm>
          <a:off x="251520" y="3717032"/>
          <a:ext cx="8640959" cy="2796540"/>
        </p:xfrm>
        <a:graphic>
          <a:graphicData uri="http://schemas.openxmlformats.org/drawingml/2006/table">
            <a:tbl>
              <a:tblPr/>
              <a:tblGrid>
                <a:gridCol w="1994067"/>
                <a:gridCol w="1920213"/>
                <a:gridCol w="1329378"/>
                <a:gridCol w="1994067"/>
                <a:gridCol w="1403234"/>
              </a:tblGrid>
              <a:tr h="0">
                <a:tc>
                  <a:txBody>
                    <a:bodyPr/>
                    <a:lstStyle/>
                    <a:p>
                      <a:pPr algn="ctr" fontAlgn="b"/>
                      <a:endParaRPr lang="ru-RU" sz="1100" b="1"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1" i="0" u="none" strike="noStrike" dirty="0">
                          <a:solidFill>
                            <a:srgbClr val="063888"/>
                          </a:solidFill>
                          <a:latin typeface="Cambria" pitchFamily="18" charset="0"/>
                        </a:rPr>
                        <a:t>1</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1" i="0" u="none" strike="noStrike" dirty="0">
                          <a:solidFill>
                            <a:srgbClr val="063888"/>
                          </a:solidFill>
                          <a:latin typeface="Cambria" pitchFamily="18" charset="0"/>
                        </a:rPr>
                        <a:t>2</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1" i="0" u="none" strike="noStrike">
                          <a:solidFill>
                            <a:srgbClr val="063888"/>
                          </a:solidFill>
                          <a:latin typeface="Cambria" pitchFamily="18" charset="0"/>
                        </a:rPr>
                        <a:t>3</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1" i="0" u="none" strike="noStrike" dirty="0">
                          <a:solidFill>
                            <a:srgbClr val="063888"/>
                          </a:solidFill>
                          <a:latin typeface="Cambria" pitchFamily="18" charset="0"/>
                        </a:rPr>
                        <a:t>4</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a:solidFill>
                            <a:srgbClr val="063888"/>
                          </a:solidFill>
                          <a:latin typeface="Cambria" pitchFamily="18" charset="0"/>
                        </a:rPr>
                        <a:t>ПВД</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a:t>
                      </a:r>
                      <a:endParaRPr lang="ru-RU" sz="1100" b="0" i="0" u="none" strike="noStrike" dirty="0">
                        <a:solidFill>
                          <a:schemeClr val="tx1"/>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a:t>
                      </a:r>
                      <a:endParaRPr lang="en-US"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100</a:t>
                      </a:r>
                      <a:r>
                        <a:rPr lang="ru-RU" sz="1100" b="0" i="0" u="none" strike="noStrike" baseline="0" dirty="0" smtClean="0">
                          <a:solidFill>
                            <a:srgbClr val="063888"/>
                          </a:solidFill>
                          <a:latin typeface="Cambria" pitchFamily="18" charset="0"/>
                        </a:rPr>
                        <a:t> 000 000 </a:t>
                      </a:r>
                      <a:r>
                        <a:rPr lang="en-US" sz="1100" b="0" i="0" u="none" strike="noStrike" dirty="0" smtClean="0">
                          <a:solidFill>
                            <a:srgbClr val="063888"/>
                          </a:solidFill>
                          <a:latin typeface="Cambria" pitchFamily="18" charset="0"/>
                        </a:rPr>
                        <a:t>= </a:t>
                      </a:r>
                    </a:p>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Cambria" pitchFamily="18" charset="0"/>
                        </a:rPr>
                        <a:t>= 25 000 * 4000</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100</a:t>
                      </a:r>
                      <a:r>
                        <a:rPr lang="ru-RU" sz="1100" b="0" i="0" u="none" strike="noStrike" baseline="0" dirty="0" smtClean="0">
                          <a:solidFill>
                            <a:srgbClr val="063888"/>
                          </a:solidFill>
                          <a:latin typeface="Cambria" pitchFamily="18" charset="0"/>
                        </a:rPr>
                        <a:t> 000 000 </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a:solidFill>
                            <a:srgbClr val="063888"/>
                          </a:solidFill>
                          <a:latin typeface="Cambria" pitchFamily="18" charset="0"/>
                        </a:rPr>
                        <a:t>Недозагрузка</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a:t>
                      </a:r>
                      <a:endParaRPr lang="ru-RU" sz="1100" b="0" i="0" u="none" strike="noStrike" dirty="0">
                        <a:solidFill>
                          <a:schemeClr val="tx1"/>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a:t>
                      </a:r>
                      <a:endParaRPr lang="en-US"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a:solidFill>
                            <a:srgbClr val="063888"/>
                          </a:solidFill>
                          <a:latin typeface="Cambria" pitchFamily="18" charset="0"/>
                        </a:rPr>
                        <a:t>30%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a:solidFill>
                            <a:srgbClr val="063888"/>
                          </a:solidFill>
                          <a:latin typeface="Cambria" pitchFamily="18" charset="0"/>
                        </a:rPr>
                        <a:t>10%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ДВД</a:t>
                      </a:r>
                      <a:r>
                        <a:rPr lang="en-US" sz="1100" b="1" i="0" u="none" strike="noStrike" dirty="0" smtClean="0">
                          <a:solidFill>
                            <a:srgbClr val="063888"/>
                          </a:solidFill>
                          <a:latin typeface="Cambria" pitchFamily="18" charset="0"/>
                        </a:rPr>
                        <a:t> </a:t>
                      </a:r>
                      <a:r>
                        <a:rPr lang="en-US" sz="1100" b="0" i="0" u="none" strike="noStrike" dirty="0" smtClean="0">
                          <a:solidFill>
                            <a:srgbClr val="063888"/>
                          </a:solidFill>
                          <a:latin typeface="Cambria" pitchFamily="18" charset="0"/>
                        </a:rPr>
                        <a:t>= </a:t>
                      </a:r>
                      <a:r>
                        <a:rPr lang="ru-RU" sz="1100" b="0" i="0" u="none" strike="noStrike" dirty="0" smtClean="0">
                          <a:solidFill>
                            <a:srgbClr val="063888"/>
                          </a:solidFill>
                          <a:latin typeface="Cambria" pitchFamily="18" charset="0"/>
                        </a:rPr>
                        <a:t>ПВД</a:t>
                      </a:r>
                      <a:r>
                        <a:rPr lang="ru-RU" sz="1100" b="0" i="0" u="none" strike="noStrike" baseline="0" dirty="0" smtClean="0">
                          <a:solidFill>
                            <a:srgbClr val="063888"/>
                          </a:solidFill>
                          <a:latin typeface="Cambria" pitchFamily="18" charset="0"/>
                        </a:rPr>
                        <a:t> - Недозагрузка</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a:t>
                      </a:r>
                      <a:endParaRPr lang="ru-RU" sz="1100" b="0" i="0" u="none" strike="noStrike" dirty="0">
                        <a:solidFill>
                          <a:schemeClr val="tx1"/>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a:t>
                      </a:r>
                      <a:endParaRPr lang="en-US"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70 </a:t>
                      </a:r>
                      <a:r>
                        <a:rPr lang="ru-RU" sz="1100" b="0" i="0" u="none" strike="noStrike" dirty="0">
                          <a:solidFill>
                            <a:srgbClr val="063888"/>
                          </a:solidFill>
                          <a:latin typeface="Cambria" pitchFamily="18" charset="0"/>
                        </a:rPr>
                        <a:t>000 </a:t>
                      </a:r>
                      <a:r>
                        <a:rPr lang="ru-RU" sz="1100" b="0" i="0" u="none" strike="noStrike" dirty="0" smtClean="0">
                          <a:solidFill>
                            <a:srgbClr val="063888"/>
                          </a:solidFill>
                          <a:latin typeface="Cambria" pitchFamily="18" charset="0"/>
                        </a:rPr>
                        <a:t>000</a:t>
                      </a:r>
                      <a:r>
                        <a:rPr lang="en-US" sz="1100" b="0" i="0" u="none" strike="noStrike" dirty="0" smtClean="0">
                          <a:solidFill>
                            <a:srgbClr val="063888"/>
                          </a:solidFill>
                          <a:latin typeface="Cambria" pitchFamily="18" charset="0"/>
                        </a:rPr>
                        <a:t> =</a:t>
                      </a:r>
                    </a:p>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Cambria" pitchFamily="18" charset="0"/>
                        </a:rPr>
                        <a:t>= 1</a:t>
                      </a:r>
                      <a:r>
                        <a:rPr lang="ru-RU" sz="1100" b="0" i="0" u="none" strike="noStrike" dirty="0" smtClean="0">
                          <a:solidFill>
                            <a:schemeClr val="tx1"/>
                          </a:solidFill>
                          <a:latin typeface="Cambria" pitchFamily="18" charset="0"/>
                        </a:rPr>
                        <a:t>0</a:t>
                      </a:r>
                      <a:r>
                        <a:rPr lang="en-US" sz="1100" b="0" i="0" u="none" strike="noStrike" dirty="0" smtClean="0">
                          <a:solidFill>
                            <a:schemeClr val="tx1"/>
                          </a:solidFill>
                          <a:latin typeface="Cambria" pitchFamily="18" charset="0"/>
                        </a:rPr>
                        <a:t>0 </a:t>
                      </a:r>
                      <a:r>
                        <a:rPr lang="ru-RU" sz="1100" b="0" i="0" u="none" strike="noStrike" dirty="0" err="1" smtClean="0">
                          <a:solidFill>
                            <a:schemeClr val="tx1"/>
                          </a:solidFill>
                          <a:latin typeface="Cambria" pitchFamily="18" charset="0"/>
                        </a:rPr>
                        <a:t>млн</a:t>
                      </a:r>
                      <a:r>
                        <a:rPr lang="ru-RU" sz="1100" b="0" i="0" u="none" strike="noStrike" dirty="0" smtClean="0">
                          <a:solidFill>
                            <a:schemeClr val="tx1"/>
                          </a:solidFill>
                          <a:latin typeface="Cambria" pitchFamily="18" charset="0"/>
                        </a:rPr>
                        <a:t> </a:t>
                      </a:r>
                      <a:r>
                        <a:rPr lang="en-US" sz="1100" b="0" i="0" u="none" strike="noStrike" dirty="0" smtClean="0">
                          <a:solidFill>
                            <a:schemeClr val="tx1"/>
                          </a:solidFill>
                          <a:latin typeface="Cambria" pitchFamily="18" charset="0"/>
                        </a:rPr>
                        <a:t>* (1 – 30%)</a:t>
                      </a:r>
                      <a:endParaRPr lang="ru-RU"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90 </a:t>
                      </a:r>
                      <a:r>
                        <a:rPr lang="ru-RU" sz="1100" b="0" i="0" u="none" strike="noStrike" dirty="0">
                          <a:solidFill>
                            <a:srgbClr val="063888"/>
                          </a:solidFill>
                          <a:latin typeface="Cambria" pitchFamily="18" charset="0"/>
                        </a:rPr>
                        <a:t>000 </a:t>
                      </a:r>
                      <a:r>
                        <a:rPr lang="ru-RU" sz="1100" b="0" i="0" u="none" strike="noStrike" dirty="0" smtClean="0">
                          <a:solidFill>
                            <a:srgbClr val="063888"/>
                          </a:solidFill>
                          <a:latin typeface="Cambria" pitchFamily="18" charset="0"/>
                        </a:rPr>
                        <a:t>000</a:t>
                      </a:r>
                      <a:endParaRPr lang="en-US" sz="1100" b="0" i="0" u="none" strike="noStrike" dirty="0" smtClean="0">
                        <a:solidFill>
                          <a:srgbClr val="063888"/>
                        </a:solidFill>
                        <a:latin typeface="Cambria" pitchFamily="18" charset="0"/>
                      </a:endParaRPr>
                    </a:p>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Cambria" pitchFamily="18" charset="0"/>
                        </a:rPr>
                        <a:t>= </a:t>
                      </a:r>
                      <a:r>
                        <a:rPr lang="ru-RU" sz="1100" b="0" i="0" u="none" strike="noStrike" dirty="0" smtClean="0">
                          <a:solidFill>
                            <a:schemeClr val="tx1"/>
                          </a:solidFill>
                          <a:latin typeface="Cambria" pitchFamily="18" charset="0"/>
                        </a:rPr>
                        <a:t>100</a:t>
                      </a:r>
                      <a:r>
                        <a:rPr lang="en-US" sz="1100" b="0" i="0" u="none" strike="noStrike" dirty="0" smtClean="0">
                          <a:solidFill>
                            <a:schemeClr val="tx1"/>
                          </a:solidFill>
                          <a:latin typeface="Cambria" pitchFamily="18" charset="0"/>
                        </a:rPr>
                        <a:t> </a:t>
                      </a:r>
                      <a:r>
                        <a:rPr lang="ru-RU" sz="1100" b="0" i="0" u="none" strike="noStrike" dirty="0" err="1" smtClean="0">
                          <a:solidFill>
                            <a:schemeClr val="tx1"/>
                          </a:solidFill>
                          <a:latin typeface="Cambria" pitchFamily="18" charset="0"/>
                        </a:rPr>
                        <a:t>млн</a:t>
                      </a:r>
                      <a:r>
                        <a:rPr lang="ru-RU" sz="1100" b="0" i="0" u="none" strike="noStrike" dirty="0" smtClean="0">
                          <a:solidFill>
                            <a:schemeClr val="tx1"/>
                          </a:solidFill>
                          <a:latin typeface="Cambria" pitchFamily="18" charset="0"/>
                        </a:rPr>
                        <a:t> </a:t>
                      </a:r>
                      <a:r>
                        <a:rPr lang="en-US" sz="1100" b="0" i="0" u="none" strike="noStrike" dirty="0" smtClean="0">
                          <a:solidFill>
                            <a:schemeClr val="tx1"/>
                          </a:solidFill>
                          <a:latin typeface="Cambria" pitchFamily="18" charset="0"/>
                        </a:rPr>
                        <a:t>* (1 – 10%)</a:t>
                      </a:r>
                      <a:endParaRPr lang="ru-RU"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a:solidFill>
                            <a:srgbClr val="063888"/>
                          </a:solidFill>
                          <a:latin typeface="Cambria" pitchFamily="18" charset="0"/>
                        </a:rPr>
                        <a:t>ОР</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a:t>
                      </a:r>
                      <a:endParaRPr lang="ru-RU" sz="1100" b="0" i="0" u="none" strike="noStrike" dirty="0">
                        <a:solidFill>
                          <a:schemeClr val="tx1"/>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a:t>
                      </a:r>
                      <a:endParaRPr lang="en-US"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ЧОД </a:t>
                      </a:r>
                      <a:r>
                        <a:rPr lang="ru-RU" sz="1100" b="0" i="0" u="none" strike="noStrike" dirty="0" smtClean="0">
                          <a:solidFill>
                            <a:srgbClr val="063888"/>
                          </a:solidFill>
                          <a:latin typeface="Cambria" pitchFamily="18" charset="0"/>
                        </a:rPr>
                        <a:t>= ДВД - ОР</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a:t>
                      </a:r>
                      <a:endParaRPr lang="ru-RU" sz="1100" b="0" i="0" u="none" strike="noStrike" dirty="0">
                        <a:solidFill>
                          <a:schemeClr val="tx1"/>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a:t>
                      </a:r>
                      <a:endParaRPr lang="en-US"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70 </a:t>
                      </a:r>
                      <a:r>
                        <a:rPr lang="ru-RU" sz="1100" b="0" i="0" u="none" strike="noStrike" dirty="0">
                          <a:solidFill>
                            <a:srgbClr val="063888"/>
                          </a:solidFill>
                          <a:latin typeface="Cambria" pitchFamily="18" charset="0"/>
                        </a:rPr>
                        <a:t>000 000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90 </a:t>
                      </a:r>
                      <a:r>
                        <a:rPr lang="ru-RU" sz="1100" b="0" i="0" u="none" strike="noStrike" dirty="0">
                          <a:solidFill>
                            <a:srgbClr val="063888"/>
                          </a:solidFill>
                          <a:latin typeface="Cambria" pitchFamily="18" charset="0"/>
                        </a:rPr>
                        <a:t>000 000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0" i="0" u="none" strike="noStrike" dirty="0" smtClean="0">
                          <a:solidFill>
                            <a:srgbClr val="063888"/>
                          </a:solidFill>
                          <a:latin typeface="Cambria" pitchFamily="18" charset="0"/>
                        </a:rPr>
                        <a:t>Денежный поток</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marL="0" algn="ctr" defTabSz="914400" rtl="0" eaLnBrk="1" fontAlgn="b" latinLnBrk="0" hangingPunct="1"/>
                      <a:r>
                        <a:rPr lang="ru-RU" sz="1100" b="0" i="0" u="none" strike="noStrike" kern="1200" dirty="0" smtClean="0">
                          <a:solidFill>
                            <a:srgbClr val="063888"/>
                          </a:solidFill>
                          <a:latin typeface="Cambria" pitchFamily="18" charset="0"/>
                          <a:ea typeface="+mn-ea"/>
                          <a:cs typeface="+mn-cs"/>
                        </a:rPr>
                        <a:t>- 200 000 000 </a:t>
                      </a:r>
                      <a:r>
                        <a:rPr lang="ru-RU" sz="1100" b="0" i="0" u="none" strike="noStrike" kern="1200" dirty="0" smtClean="0">
                          <a:solidFill>
                            <a:schemeClr val="tx1"/>
                          </a:solidFill>
                          <a:latin typeface="Cambria" pitchFamily="18" charset="0"/>
                          <a:ea typeface="+mn-ea"/>
                          <a:cs typeface="+mn-cs"/>
                        </a:rPr>
                        <a:t>= -400 </a:t>
                      </a:r>
                      <a:r>
                        <a:rPr lang="ru-RU" sz="1100" b="0" i="0" u="none" strike="noStrike" kern="1200" dirty="0" err="1" smtClean="0">
                          <a:solidFill>
                            <a:schemeClr val="tx1"/>
                          </a:solidFill>
                          <a:latin typeface="Cambria" pitchFamily="18" charset="0"/>
                          <a:ea typeface="+mn-ea"/>
                          <a:cs typeface="+mn-cs"/>
                        </a:rPr>
                        <a:t>млн</a:t>
                      </a:r>
                      <a:r>
                        <a:rPr lang="ru-RU" sz="1100" b="0" i="0" u="none" strike="noStrike" kern="1200" dirty="0" smtClean="0">
                          <a:solidFill>
                            <a:schemeClr val="tx1"/>
                          </a:solidFill>
                          <a:latin typeface="Cambria" pitchFamily="18" charset="0"/>
                          <a:ea typeface="+mn-ea"/>
                          <a:cs typeface="+mn-cs"/>
                        </a:rPr>
                        <a:t> / 2</a:t>
                      </a:r>
                      <a:endParaRPr lang="ru-RU" sz="1100" b="0" i="0" u="none" strike="noStrike" kern="1200" dirty="0">
                        <a:solidFill>
                          <a:schemeClr val="tx1"/>
                        </a:solidFill>
                        <a:latin typeface="Cambria" pitchFamily="18" charset="0"/>
                        <a:ea typeface="+mn-ea"/>
                        <a:cs typeface="+mn-cs"/>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- 200 000 000</a:t>
                      </a:r>
                      <a:endParaRPr lang="en-US"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0" i="0" u="none" strike="noStrike" dirty="0" smtClean="0">
                          <a:solidFill>
                            <a:srgbClr val="063888"/>
                          </a:solidFill>
                          <a:latin typeface="Cambria" pitchFamily="18" charset="0"/>
                        </a:rPr>
                        <a:t>70 000 000</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Ставка дисконтирования</a:t>
                      </a:r>
                      <a:endParaRPr lang="ru-RU" sz="1100" b="1"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20%</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20%</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a:solidFill>
                            <a:srgbClr val="063888"/>
                          </a:solidFill>
                          <a:latin typeface="Cambria" pitchFamily="18" charset="0"/>
                        </a:rPr>
                        <a:t>16%</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Фактор дисконтирования </a:t>
                      </a:r>
                    </a:p>
                    <a:p>
                      <a:pPr algn="l" fontAlgn="b"/>
                      <a:r>
                        <a:rPr lang="ru-RU" sz="1100" b="0" i="0" u="none" strike="noStrike" dirty="0" smtClean="0">
                          <a:solidFill>
                            <a:srgbClr val="063888"/>
                          </a:solidFill>
                          <a:latin typeface="Cambria" pitchFamily="18" charset="0"/>
                        </a:rPr>
                        <a:t>= 1 / (1+</a:t>
                      </a:r>
                      <a:r>
                        <a:rPr lang="en-US" sz="1100" b="0" i="0" u="none" strike="noStrike" dirty="0" err="1" smtClean="0">
                          <a:solidFill>
                            <a:srgbClr val="063888"/>
                          </a:solidFill>
                          <a:latin typeface="Cambria" pitchFamily="18" charset="0"/>
                        </a:rPr>
                        <a:t>i</a:t>
                      </a:r>
                      <a:r>
                        <a:rPr lang="en-US" sz="1100" b="0" i="0" u="none" strike="noStrike" dirty="0" smtClean="0">
                          <a:solidFill>
                            <a:srgbClr val="063888"/>
                          </a:solidFill>
                          <a:latin typeface="Cambria" pitchFamily="18" charset="0"/>
                        </a:rPr>
                        <a:t>)^n</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0,83</a:t>
                      </a:r>
                    </a:p>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Cambria" pitchFamily="18" charset="0"/>
                        </a:rPr>
                        <a:t>= </a:t>
                      </a:r>
                      <a:r>
                        <a:rPr lang="ru-RU" sz="1100" b="0" i="0" u="none" strike="noStrike" dirty="0" smtClean="0">
                          <a:solidFill>
                            <a:schemeClr val="tx1"/>
                          </a:solidFill>
                          <a:latin typeface="Cambria" pitchFamily="18" charset="0"/>
                        </a:rPr>
                        <a:t>1 / (1 + 20%)</a:t>
                      </a:r>
                      <a:r>
                        <a:rPr lang="en-US" sz="1100" b="0" i="0" u="none" strike="noStrike" baseline="30000" dirty="0" smtClean="0">
                          <a:solidFill>
                            <a:schemeClr val="tx1"/>
                          </a:solidFill>
                          <a:latin typeface="Cambria" pitchFamily="18" charset="0"/>
                        </a:rPr>
                        <a:t>1</a:t>
                      </a:r>
                      <a:endParaRPr lang="ru-RU" sz="1100" b="0" i="0" u="none" strike="noStrike" baseline="30000"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0,69</a:t>
                      </a:r>
                      <a:endParaRPr lang="en-US" sz="1100" b="0" i="0" u="none" strike="noStrike" dirty="0" smtClean="0">
                        <a:solidFill>
                          <a:srgbClr val="063888"/>
                        </a:solidFill>
                        <a:latin typeface="Cambria" pitchFamily="18" charset="0"/>
                      </a:endParaRPr>
                    </a:p>
                    <a:p>
                      <a:pPr algn="ctr" fontAlgn="b"/>
                      <a:r>
                        <a:rPr lang="en-US" sz="1100" b="0" i="0" u="none" strike="noStrike" dirty="0" smtClean="0">
                          <a:solidFill>
                            <a:schemeClr val="tx1"/>
                          </a:solidFill>
                          <a:latin typeface="Cambria" pitchFamily="18" charset="0"/>
                        </a:rPr>
                        <a:t>= </a:t>
                      </a:r>
                      <a:r>
                        <a:rPr lang="ru-RU" sz="1100" b="0" i="0" u="none" strike="noStrike" dirty="0" smtClean="0">
                          <a:solidFill>
                            <a:schemeClr val="tx1"/>
                          </a:solidFill>
                          <a:latin typeface="Cambria" pitchFamily="18" charset="0"/>
                        </a:rPr>
                        <a:t>1 / (1 + 20%)</a:t>
                      </a:r>
                      <a:r>
                        <a:rPr lang="en-US" sz="1100" b="0" i="0" u="none" strike="noStrike" baseline="30000" dirty="0" smtClean="0">
                          <a:solidFill>
                            <a:schemeClr val="tx1"/>
                          </a:solidFill>
                          <a:latin typeface="Cambria" pitchFamily="18" charset="0"/>
                        </a:rPr>
                        <a:t>2</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0,60</a:t>
                      </a:r>
                      <a:endParaRPr lang="en-US" sz="1100" b="0" i="0" u="none" strike="noStrike" dirty="0" smtClean="0">
                        <a:solidFill>
                          <a:srgbClr val="063888"/>
                        </a:solidFill>
                        <a:latin typeface="Cambria" pitchFamily="18" charset="0"/>
                      </a:endParaRPr>
                    </a:p>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Cambria" pitchFamily="18" charset="0"/>
                        </a:rPr>
                        <a:t>= </a:t>
                      </a:r>
                      <a:r>
                        <a:rPr lang="ru-RU" sz="1100" b="0" i="0" u="none" strike="noStrike" dirty="0" smtClean="0">
                          <a:solidFill>
                            <a:schemeClr val="tx1"/>
                          </a:solidFill>
                          <a:latin typeface="Cambria" pitchFamily="18" charset="0"/>
                        </a:rPr>
                        <a:t>1 / (1 + 20%)</a:t>
                      </a:r>
                      <a:r>
                        <a:rPr lang="ru-RU" sz="1100" b="0" i="0" u="none" strike="noStrike" baseline="30000" dirty="0" smtClean="0">
                          <a:solidFill>
                            <a:schemeClr val="tx1"/>
                          </a:solidFill>
                          <a:latin typeface="Cambria" pitchFamily="18" charset="0"/>
                        </a:rPr>
                        <a:t>2</a:t>
                      </a:r>
                      <a:r>
                        <a:rPr lang="ru-RU" sz="1100" b="0" i="0" u="none" strike="noStrike" baseline="0" dirty="0" smtClean="0">
                          <a:solidFill>
                            <a:schemeClr val="tx1"/>
                          </a:solidFill>
                          <a:latin typeface="Cambria" pitchFamily="18" charset="0"/>
                        </a:rPr>
                        <a:t> * </a:t>
                      </a:r>
                      <a:r>
                        <a:rPr lang="ru-RU" sz="1100" b="0" i="0" u="none" strike="noStrike" dirty="0" smtClean="0">
                          <a:solidFill>
                            <a:schemeClr val="tx1"/>
                          </a:solidFill>
                          <a:latin typeface="Cambria" pitchFamily="18" charset="0"/>
                        </a:rPr>
                        <a:t>1 / (1 + 16%)</a:t>
                      </a:r>
                      <a:r>
                        <a:rPr lang="en-US" sz="1100" b="0" i="0" u="none" strike="noStrike" baseline="30000" dirty="0" smtClean="0">
                          <a:solidFill>
                            <a:schemeClr val="tx1"/>
                          </a:solidFill>
                          <a:latin typeface="Cambria" pitchFamily="18" charset="0"/>
                        </a:rPr>
                        <a:t>1</a:t>
                      </a:r>
                      <a:endParaRPr lang="ru-RU"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Текущая стоимость</a:t>
                      </a:r>
                      <a:r>
                        <a:rPr lang="ru-RU" sz="1100" b="1" i="0" u="none" strike="noStrike" baseline="0" dirty="0" smtClean="0">
                          <a:solidFill>
                            <a:srgbClr val="063888"/>
                          </a:solidFill>
                          <a:latin typeface="Cambria" pitchFamily="18" charset="0"/>
                        </a:rPr>
                        <a:t> ДП</a:t>
                      </a:r>
                      <a:endParaRPr lang="ru-RU" sz="1100" b="1"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marL="0" algn="ctr" defTabSz="914400" rtl="0" eaLnBrk="1" fontAlgn="b" latinLnBrk="0" hangingPunct="1"/>
                      <a:r>
                        <a:rPr lang="ru-RU" sz="1100" b="0" i="0" u="none" strike="noStrike" kern="1200" dirty="0" smtClean="0">
                          <a:solidFill>
                            <a:srgbClr val="063888"/>
                          </a:solidFill>
                          <a:latin typeface="Cambria" pitchFamily="18" charset="0"/>
                          <a:ea typeface="+mn-ea"/>
                          <a:cs typeface="+mn-cs"/>
                        </a:rPr>
                        <a:t>-166 666 667</a:t>
                      </a:r>
                    </a:p>
                  </a:txBody>
                  <a:tcPr marL="9525" marR="9525" marT="9525" marB="0" anchor="b">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marL="0" algn="ctr" defTabSz="914400" rtl="0" eaLnBrk="1" fontAlgn="b" latinLnBrk="0" hangingPunct="1"/>
                      <a:r>
                        <a:rPr lang="ru-RU" sz="1100" b="0" i="0" u="none" strike="noStrike" kern="1200" dirty="0" smtClean="0">
                          <a:solidFill>
                            <a:srgbClr val="063888"/>
                          </a:solidFill>
                          <a:latin typeface="Cambria" pitchFamily="18" charset="0"/>
                          <a:ea typeface="+mn-ea"/>
                          <a:cs typeface="+mn-cs"/>
                        </a:rPr>
                        <a:t>-138 888 889</a:t>
                      </a:r>
                    </a:p>
                  </a:txBody>
                  <a:tcPr marL="9525" marR="9525" marT="9525" marB="0" anchor="b">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marL="0" algn="ctr" defTabSz="914400" rtl="0" eaLnBrk="1" fontAlgn="b" latinLnBrk="0" hangingPunct="1"/>
                      <a:r>
                        <a:rPr lang="ru-RU" sz="1100" b="0" i="0" u="none" strike="noStrike" kern="1200" dirty="0" smtClean="0">
                          <a:solidFill>
                            <a:srgbClr val="063888"/>
                          </a:solidFill>
                          <a:latin typeface="Cambria" pitchFamily="18" charset="0"/>
                          <a:ea typeface="+mn-ea"/>
                          <a:cs typeface="+mn-cs"/>
                        </a:rPr>
                        <a:t>41 906 130</a:t>
                      </a:r>
                    </a:p>
                  </a:txBody>
                  <a:tcPr marL="9525" marR="9525" marT="9525" marB="0" anchor="b">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a:t>
                      </a:r>
                      <a:endParaRPr lang="ru-RU" sz="11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Терминальная</a:t>
                      </a:r>
                      <a:r>
                        <a:rPr lang="ru-RU" sz="1100" b="1" i="0" u="none" strike="noStrike" baseline="0" dirty="0" smtClean="0">
                          <a:solidFill>
                            <a:srgbClr val="063888"/>
                          </a:solidFill>
                          <a:latin typeface="Cambria" pitchFamily="18" charset="0"/>
                        </a:rPr>
                        <a:t> стоимость</a:t>
                      </a:r>
                      <a:endParaRPr lang="ru-RU" sz="1100" b="1"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a:txBody>
                    <a:bodyPr/>
                    <a:lstStyle/>
                    <a:p>
                      <a:pPr algn="ctr" fontAlgn="b"/>
                      <a:r>
                        <a:rPr lang="ru-RU" sz="1100" b="0" i="0" u="none" strike="noStrike" dirty="0" smtClean="0">
                          <a:solidFill>
                            <a:srgbClr val="063888"/>
                          </a:solidFill>
                          <a:latin typeface="Cambria" pitchFamily="18" charset="0"/>
                        </a:rPr>
                        <a:t>900</a:t>
                      </a:r>
                      <a:r>
                        <a:rPr lang="ru-RU" sz="1100" b="0" i="0" u="none" strike="noStrike" baseline="0" dirty="0" smtClean="0">
                          <a:solidFill>
                            <a:srgbClr val="063888"/>
                          </a:solidFill>
                          <a:latin typeface="Cambria" pitchFamily="18" charset="0"/>
                        </a:rPr>
                        <a:t> 000 000 </a:t>
                      </a:r>
                      <a:r>
                        <a:rPr lang="ru-RU" sz="1100" b="0" i="0" u="none" strike="noStrike" baseline="0" dirty="0" smtClean="0">
                          <a:solidFill>
                            <a:schemeClr val="tx1"/>
                          </a:solidFill>
                          <a:latin typeface="Cambria" pitchFamily="18" charset="0"/>
                        </a:rPr>
                        <a:t>= 90 </a:t>
                      </a:r>
                      <a:r>
                        <a:rPr lang="ru-RU" sz="1100" b="0" i="0" u="none" strike="noStrike" baseline="0" dirty="0" err="1" smtClean="0">
                          <a:solidFill>
                            <a:schemeClr val="tx1"/>
                          </a:solidFill>
                          <a:latin typeface="Cambria" pitchFamily="18" charset="0"/>
                        </a:rPr>
                        <a:t>млн</a:t>
                      </a:r>
                      <a:r>
                        <a:rPr lang="ru-RU" sz="1100" b="0" i="0" u="none" strike="noStrike" baseline="0" dirty="0" smtClean="0">
                          <a:solidFill>
                            <a:schemeClr val="tx1"/>
                          </a:solidFill>
                          <a:latin typeface="Cambria" pitchFamily="18" charset="0"/>
                        </a:rPr>
                        <a:t> / 10%</a:t>
                      </a:r>
                      <a:endParaRPr lang="ru-RU" sz="1100" b="0" i="0" u="none" strike="noStrike" dirty="0">
                        <a:solidFill>
                          <a:schemeClr val="tx1"/>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gridSpan="3">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ru-RU" sz="1100" b="1" i="0" u="none" strike="noStrike" dirty="0" smtClean="0">
                          <a:solidFill>
                            <a:srgbClr val="063888"/>
                          </a:solidFill>
                          <a:latin typeface="Cambria" pitchFamily="18" charset="0"/>
                        </a:rPr>
                        <a:t>Текущая терминальная</a:t>
                      </a:r>
                      <a:r>
                        <a:rPr lang="ru-RU" sz="1100" b="1" i="0" u="none" strike="noStrike" baseline="0" dirty="0" smtClean="0">
                          <a:solidFill>
                            <a:srgbClr val="063888"/>
                          </a:solidFill>
                          <a:latin typeface="Cambria" pitchFamily="18" charset="0"/>
                        </a:rPr>
                        <a:t> стоимость = </a:t>
                      </a:r>
                      <a:r>
                        <a:rPr lang="ru-RU" sz="1100" b="0" i="0" u="none" strike="noStrike" dirty="0" smtClean="0">
                          <a:solidFill>
                            <a:srgbClr val="063888"/>
                          </a:solidFill>
                          <a:latin typeface="Cambria" pitchFamily="18" charset="0"/>
                        </a:rPr>
                        <a:t>538 793 103 </a:t>
                      </a:r>
                      <a:r>
                        <a:rPr lang="ru-RU" sz="1100" b="1" i="0" u="none" strike="noStrike" baseline="0" dirty="0" smtClean="0">
                          <a:solidFill>
                            <a:schemeClr val="tx1"/>
                          </a:solidFill>
                          <a:latin typeface="Cambria" pitchFamily="18" charset="0"/>
                        </a:rPr>
                        <a:t>= </a:t>
                      </a:r>
                      <a:r>
                        <a:rPr lang="ru-RU" sz="1100" b="0" i="0" u="none" strike="noStrike" dirty="0" smtClean="0">
                          <a:solidFill>
                            <a:schemeClr val="tx1"/>
                          </a:solidFill>
                          <a:latin typeface="Cambria" pitchFamily="18" charset="0"/>
                        </a:rPr>
                        <a:t>900</a:t>
                      </a:r>
                      <a:r>
                        <a:rPr lang="ru-RU" sz="1100" b="0" i="0" u="none" strike="noStrike" baseline="0" dirty="0" smtClean="0">
                          <a:solidFill>
                            <a:schemeClr val="tx1"/>
                          </a:solidFill>
                          <a:latin typeface="Cambria" pitchFamily="18" charset="0"/>
                        </a:rPr>
                        <a:t> 000 000 * 0,60 </a:t>
                      </a:r>
                      <a:endParaRPr lang="ru-RU" sz="11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hMerge="1">
                  <a:txBody>
                    <a:bodyPr/>
                    <a:lstStyle/>
                    <a:p>
                      <a:pPr algn="ctr" fontAlgn="b"/>
                      <a:endParaRPr lang="ru-RU" sz="10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ru-RU" sz="1000" b="0"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r>
              <a:tr h="0">
                <a:tc>
                  <a:txBody>
                    <a:bodyPr/>
                    <a:lstStyle/>
                    <a:p>
                      <a:pPr algn="l" fontAlgn="b"/>
                      <a:r>
                        <a:rPr lang="ru-RU" sz="1100" b="1" i="0" u="none" strike="noStrike" dirty="0" smtClean="0">
                          <a:solidFill>
                            <a:srgbClr val="063888"/>
                          </a:solidFill>
                          <a:latin typeface="Cambria" pitchFamily="18" charset="0"/>
                        </a:rPr>
                        <a:t>Рыночная</a:t>
                      </a:r>
                      <a:r>
                        <a:rPr lang="ru-RU" sz="1100" b="1" i="0" u="none" strike="noStrike" baseline="0" dirty="0" smtClean="0">
                          <a:solidFill>
                            <a:srgbClr val="063888"/>
                          </a:solidFill>
                          <a:latin typeface="Cambria" pitchFamily="18" charset="0"/>
                        </a:rPr>
                        <a:t> стоимость</a:t>
                      </a:r>
                      <a:endParaRPr lang="ru-RU" sz="1100" b="1" i="0" u="none" strike="noStrike" dirty="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gridSpan="4">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ru-RU" sz="1100" b="0" i="0" u="none" strike="noStrike" kern="1200" dirty="0" smtClean="0">
                          <a:solidFill>
                            <a:srgbClr val="063888"/>
                          </a:solidFill>
                          <a:latin typeface="Cambria" pitchFamily="18" charset="0"/>
                          <a:ea typeface="+mn-ea"/>
                          <a:cs typeface="+mn-cs"/>
                        </a:rPr>
                        <a:t>-166 666 667 -138 888 889 +  41 906 130 + </a:t>
                      </a:r>
                      <a:r>
                        <a:rPr lang="ru-RU" sz="1100" b="0" i="0" u="none" strike="noStrike" dirty="0" smtClean="0">
                          <a:solidFill>
                            <a:srgbClr val="063888"/>
                          </a:solidFill>
                          <a:latin typeface="Cambria" pitchFamily="18" charset="0"/>
                        </a:rPr>
                        <a:t>538 793 103  = 275 143 678 руб. или </a:t>
                      </a:r>
                      <a:br>
                        <a:rPr lang="ru-RU" sz="1100" b="0" i="0" u="none" strike="noStrike" dirty="0" smtClean="0">
                          <a:solidFill>
                            <a:srgbClr val="063888"/>
                          </a:solidFill>
                          <a:latin typeface="Cambria" pitchFamily="18" charset="0"/>
                        </a:rPr>
                      </a:br>
                      <a:r>
                        <a:rPr lang="ru-RU" sz="1100" b="1" i="0" u="none" strike="noStrike" dirty="0" smtClean="0">
                          <a:solidFill>
                            <a:srgbClr val="063888"/>
                          </a:solidFill>
                          <a:latin typeface="Cambria" pitchFamily="18" charset="0"/>
                        </a:rPr>
                        <a:t>275 </a:t>
                      </a:r>
                      <a:r>
                        <a:rPr lang="ru-RU" sz="1100" b="1" i="0" u="none" strike="noStrike" dirty="0" err="1" smtClean="0">
                          <a:solidFill>
                            <a:srgbClr val="063888"/>
                          </a:solidFill>
                          <a:latin typeface="Cambria" pitchFamily="18" charset="0"/>
                        </a:rPr>
                        <a:t>млн</a:t>
                      </a:r>
                      <a:r>
                        <a:rPr lang="ru-RU" sz="1100" b="1" i="0" u="none" strike="noStrike" dirty="0" smtClean="0">
                          <a:solidFill>
                            <a:srgbClr val="063888"/>
                          </a:solidFill>
                          <a:latin typeface="Cambria" pitchFamily="18" charset="0"/>
                        </a:rPr>
                        <a:t> руб.  округленно</a:t>
                      </a: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ru-RU" sz="1000" b="0" i="0" u="none" strike="noStrike" dirty="0" smtClean="0">
                        <a:solidFill>
                          <a:srgbClr val="063888"/>
                        </a:solidFill>
                        <a:latin typeface="Cambria" pitchFamily="18" charset="0"/>
                      </a:endParaRPr>
                    </a:p>
                  </a:txBody>
                  <a:tcPr marL="9525" marR="9525" marT="9525" marB="0" anchor="ctr">
                    <a:lnL w="12700" cap="flat" cmpd="sng" algn="ctr">
                      <a:solidFill>
                        <a:srgbClr val="063888"/>
                      </a:solidFill>
                      <a:prstDash val="solid"/>
                      <a:round/>
                      <a:headEnd type="none" w="med" len="med"/>
                      <a:tailEnd type="none" w="med" len="med"/>
                    </a:lnL>
                    <a:lnR w="12700" cap="flat" cmpd="sng" algn="ctr">
                      <a:solidFill>
                        <a:srgbClr val="063888"/>
                      </a:solidFill>
                      <a:prstDash val="solid"/>
                      <a:round/>
                      <a:headEnd type="none" w="med" len="med"/>
                      <a:tailEnd type="none" w="med" len="med"/>
                    </a:lnR>
                    <a:lnT w="12700" cap="flat" cmpd="sng" algn="ctr">
                      <a:solidFill>
                        <a:srgbClr val="063888"/>
                      </a:solidFill>
                      <a:prstDash val="solid"/>
                      <a:round/>
                      <a:headEnd type="none" w="med" len="med"/>
                      <a:tailEnd type="none" w="med" len="med"/>
                    </a:lnT>
                    <a:lnB w="12700" cap="flat" cmpd="sng" algn="ctr">
                      <a:solidFill>
                        <a:srgbClr val="063888"/>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bl>
          </a:graphicData>
        </a:graphic>
      </p:graphicFrame>
    </p:spTree>
  </p:cSld>
  <p:clrMapOvr>
    <a:masterClrMapping/>
  </p:clrMapOvr>
  <p:transition spd="slow" advTm="900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Рисунок 7" descr="разобранный кубик.gif"/>
          <p:cNvPicPr>
            <a:picLocks noChangeAspect="1"/>
          </p:cNvPicPr>
          <p:nvPr/>
        </p:nvPicPr>
        <p:blipFill>
          <a:blip r:embed="rId3" cstate="print"/>
          <a:srcRect/>
          <a:stretch>
            <a:fillRect/>
          </a:stretch>
        </p:blipFill>
        <p:spPr bwMode="auto">
          <a:xfrm>
            <a:off x="8316913" y="4508500"/>
            <a:ext cx="682625" cy="698500"/>
          </a:xfrm>
          <a:prstGeom prst="rect">
            <a:avLst/>
          </a:prstGeom>
          <a:noFill/>
          <a:ln w="9525">
            <a:noFill/>
            <a:miter lim="800000"/>
            <a:headEnd/>
            <a:tailEnd/>
          </a:ln>
        </p:spPr>
      </p:pic>
      <p:pic>
        <p:nvPicPr>
          <p:cNvPr id="16387" name="Рисунок 8" descr="собранный наполовину кубик.gif"/>
          <p:cNvPicPr>
            <a:picLocks noChangeAspect="1"/>
          </p:cNvPicPr>
          <p:nvPr/>
        </p:nvPicPr>
        <p:blipFill>
          <a:blip r:embed="rId4" cstate="print"/>
          <a:srcRect/>
          <a:stretch>
            <a:fillRect/>
          </a:stretch>
        </p:blipFill>
        <p:spPr bwMode="auto">
          <a:xfrm>
            <a:off x="8316913" y="5229225"/>
            <a:ext cx="682625" cy="711200"/>
          </a:xfrm>
          <a:prstGeom prst="rect">
            <a:avLst/>
          </a:prstGeom>
          <a:noFill/>
          <a:ln w="9525">
            <a:noFill/>
            <a:miter lim="800000"/>
            <a:headEnd/>
            <a:tailEnd/>
          </a:ln>
        </p:spPr>
      </p:pic>
      <p:pic>
        <p:nvPicPr>
          <p:cNvPr id="16388" name="Рисунок 9" descr="кубик СМАО.gif"/>
          <p:cNvPicPr>
            <a:picLocks noChangeAspect="1"/>
          </p:cNvPicPr>
          <p:nvPr/>
        </p:nvPicPr>
        <p:blipFill>
          <a:blip r:embed="rId5" cstate="print"/>
          <a:srcRect/>
          <a:stretch>
            <a:fillRect/>
          </a:stretch>
        </p:blipFill>
        <p:spPr bwMode="auto">
          <a:xfrm>
            <a:off x="8316913" y="6021388"/>
            <a:ext cx="685800" cy="692150"/>
          </a:xfrm>
          <a:prstGeom prst="rect">
            <a:avLst/>
          </a:prstGeom>
          <a:noFill/>
          <a:ln w="9525">
            <a:noFill/>
            <a:miter lim="800000"/>
            <a:headEnd/>
            <a:tailEnd/>
          </a:ln>
        </p:spPr>
      </p:pic>
      <p:pic>
        <p:nvPicPr>
          <p:cNvPr id="16389" name="Рисунок 7" descr="SMAO_new_logo.png"/>
          <p:cNvPicPr>
            <a:picLocks noChangeAspect="1"/>
          </p:cNvPicPr>
          <p:nvPr/>
        </p:nvPicPr>
        <p:blipFill>
          <a:blip r:embed="rId6" cstate="print"/>
          <a:srcRect/>
          <a:stretch>
            <a:fillRect/>
          </a:stretch>
        </p:blipFill>
        <p:spPr bwMode="auto">
          <a:xfrm>
            <a:off x="323850" y="260350"/>
            <a:ext cx="1800225" cy="947738"/>
          </a:xfrm>
          <a:prstGeom prst="rect">
            <a:avLst/>
          </a:prstGeom>
          <a:noFill/>
          <a:ln w="9525">
            <a:noFill/>
            <a:miter lim="800000"/>
            <a:headEnd/>
            <a:tailEnd/>
          </a:ln>
        </p:spPr>
      </p:pic>
      <p:sp>
        <p:nvSpPr>
          <p:cNvPr id="16390" name="Прямоугольник 10"/>
          <p:cNvSpPr>
            <a:spLocks noChangeArrowheads="1"/>
          </p:cNvSpPr>
          <p:nvPr/>
        </p:nvSpPr>
        <p:spPr bwMode="auto">
          <a:xfrm>
            <a:off x="395288" y="1989138"/>
            <a:ext cx="8280400" cy="1446550"/>
          </a:xfrm>
          <a:prstGeom prst="rect">
            <a:avLst/>
          </a:prstGeom>
          <a:noFill/>
          <a:ln w="9525">
            <a:noFill/>
            <a:miter lim="800000"/>
            <a:headEnd/>
            <a:tailEnd/>
          </a:ln>
        </p:spPr>
        <p:txBody>
          <a:bodyPr>
            <a:spAutoFit/>
          </a:bodyPr>
          <a:lstStyle/>
          <a:p>
            <a:pPr algn="ctr"/>
            <a:r>
              <a:rPr lang="ru-RU" altLang="ru-RU" sz="4400" b="1" dirty="0">
                <a:solidFill>
                  <a:srgbClr val="0C4A82"/>
                </a:solidFill>
                <a:latin typeface="Cambria" pitchFamily="18" charset="0"/>
              </a:rPr>
              <a:t>Спасибо за внимание</a:t>
            </a:r>
            <a:r>
              <a:rPr lang="ru-RU" altLang="ru-RU" sz="4400" b="1" dirty="0" smtClean="0">
                <a:solidFill>
                  <a:srgbClr val="0C4A82"/>
                </a:solidFill>
                <a:latin typeface="Cambria" pitchFamily="18" charset="0"/>
              </a:rPr>
              <a:t>!</a:t>
            </a:r>
          </a:p>
          <a:p>
            <a:pPr algn="ctr"/>
            <a:r>
              <a:rPr lang="ru-RU" altLang="ru-RU" sz="4400" b="1" dirty="0" smtClean="0">
                <a:solidFill>
                  <a:srgbClr val="0C4A82"/>
                </a:solidFill>
                <a:latin typeface="Cambria" pitchFamily="18" charset="0"/>
              </a:rPr>
              <a:t>Удачи на экзамене!!!</a:t>
            </a:r>
            <a:endParaRPr lang="ru-RU" altLang="ru-RU" sz="4400" b="1" dirty="0">
              <a:solidFill>
                <a:srgbClr val="0C4A82"/>
              </a:solidFill>
              <a:latin typeface="Cambria" pitchFamily="18" charset="0"/>
            </a:endParaRPr>
          </a:p>
        </p:txBody>
      </p:sp>
      <p:sp>
        <p:nvSpPr>
          <p:cNvPr id="16392" name="Заголовок 1"/>
          <p:cNvSpPr txBox="1">
            <a:spLocks/>
          </p:cNvSpPr>
          <p:nvPr/>
        </p:nvSpPr>
        <p:spPr bwMode="auto">
          <a:xfrm>
            <a:off x="250825" y="4005263"/>
            <a:ext cx="3961135" cy="1800001"/>
          </a:xfrm>
          <a:prstGeom prst="rect">
            <a:avLst/>
          </a:prstGeom>
          <a:noFill/>
          <a:ln w="9525">
            <a:noFill/>
            <a:miter lim="800000"/>
            <a:headEnd/>
            <a:tailEnd/>
          </a:ln>
        </p:spPr>
        <p:txBody>
          <a:bodyPr anchor="ctr"/>
          <a:lstStyle/>
          <a:p>
            <a:pPr algn="just">
              <a:spcAft>
                <a:spcPts val="600"/>
              </a:spcAft>
            </a:pPr>
            <a:r>
              <a:rPr lang="ru-RU" altLang="ru-RU" sz="1600" b="1" dirty="0">
                <a:solidFill>
                  <a:srgbClr val="0C4A82"/>
                </a:solidFill>
                <a:latin typeface="Cambria" pitchFamily="18" charset="0"/>
              </a:rPr>
              <a:t>Контактная информация:</a:t>
            </a:r>
          </a:p>
          <a:p>
            <a:pPr algn="just"/>
            <a:r>
              <a:rPr lang="ru-RU" altLang="ru-RU" sz="1600" u="sng" dirty="0">
                <a:solidFill>
                  <a:srgbClr val="0C4A82"/>
                </a:solidFill>
                <a:latin typeface="Cambria" pitchFamily="18" charset="0"/>
              </a:rPr>
              <a:t>Демчева Алёна Геннадиевна</a:t>
            </a:r>
          </a:p>
          <a:p>
            <a:pPr algn="just"/>
            <a:r>
              <a:rPr lang="ru-RU" altLang="ru-RU" sz="1400" dirty="0" smtClean="0">
                <a:solidFill>
                  <a:srgbClr val="0C4A82"/>
                </a:solidFill>
                <a:latin typeface="Cambria" pitchFamily="18" charset="0"/>
              </a:rPr>
              <a:t>Генеральный директор СМАО</a:t>
            </a:r>
          </a:p>
          <a:p>
            <a:pPr algn="just"/>
            <a:endParaRPr lang="ru-RU" altLang="ru-RU" sz="1200" u="sng" dirty="0">
              <a:solidFill>
                <a:srgbClr val="0C4A82"/>
              </a:solidFill>
              <a:latin typeface="Cambria" pitchFamily="18" charset="0"/>
            </a:endParaRPr>
          </a:p>
          <a:p>
            <a:pPr algn="just"/>
            <a:r>
              <a:rPr lang="en-US" altLang="ru-RU" sz="1600" dirty="0">
                <a:solidFill>
                  <a:srgbClr val="0C4A82"/>
                </a:solidFill>
                <a:latin typeface="Cambria" pitchFamily="18" charset="0"/>
              </a:rPr>
              <a:t>e-mail: </a:t>
            </a:r>
            <a:r>
              <a:rPr lang="ru-RU" altLang="ru-RU" sz="1600" dirty="0">
                <a:solidFill>
                  <a:srgbClr val="0C4A82"/>
                </a:solidFill>
                <a:latin typeface="Cambria" pitchFamily="18" charset="0"/>
              </a:rPr>
              <a:t> </a:t>
            </a:r>
            <a:r>
              <a:rPr lang="en-US" altLang="ru-RU" sz="1600" dirty="0">
                <a:solidFill>
                  <a:srgbClr val="0C4A82"/>
                </a:solidFill>
                <a:latin typeface="Cambria" pitchFamily="18" charset="0"/>
              </a:rPr>
              <a:t>ADemcheva@smao.ru</a:t>
            </a:r>
          </a:p>
          <a:p>
            <a:pPr algn="just"/>
            <a:r>
              <a:rPr lang="ru-RU" altLang="ru-RU" sz="1600" dirty="0">
                <a:solidFill>
                  <a:srgbClr val="0C4A82"/>
                </a:solidFill>
                <a:latin typeface="Cambria" pitchFamily="18" charset="0"/>
              </a:rPr>
              <a:t>раб. тел.: +7 (495) 604-41-69 (</a:t>
            </a:r>
            <a:r>
              <a:rPr lang="ru-RU" altLang="ru-RU" sz="1600" dirty="0" err="1">
                <a:solidFill>
                  <a:srgbClr val="0C4A82"/>
                </a:solidFill>
                <a:latin typeface="Cambria" pitchFamily="18" charset="0"/>
              </a:rPr>
              <a:t>доб</a:t>
            </a:r>
            <a:r>
              <a:rPr lang="ru-RU" altLang="ru-RU" sz="1600" dirty="0">
                <a:solidFill>
                  <a:srgbClr val="0C4A82"/>
                </a:solidFill>
                <a:latin typeface="Cambria" pitchFamily="18" charset="0"/>
              </a:rPr>
              <a:t>. </a:t>
            </a:r>
            <a:r>
              <a:rPr lang="ru-RU" altLang="ru-RU" sz="1600" dirty="0" smtClean="0">
                <a:solidFill>
                  <a:srgbClr val="0C4A82"/>
                </a:solidFill>
                <a:latin typeface="Cambria" pitchFamily="18" charset="0"/>
              </a:rPr>
              <a:t>122)</a:t>
            </a:r>
            <a:endParaRPr lang="ru-RU" altLang="ru-RU" sz="1600" dirty="0">
              <a:solidFill>
                <a:srgbClr val="0C4A82"/>
              </a:solidFill>
              <a:latin typeface="Cambria" pitchFamily="18" charset="0"/>
            </a:endParaRPr>
          </a:p>
          <a:p>
            <a:pPr algn="just"/>
            <a:r>
              <a:rPr lang="ru-RU" altLang="ru-RU" sz="1600" dirty="0" err="1">
                <a:solidFill>
                  <a:srgbClr val="0C4A82"/>
                </a:solidFill>
                <a:latin typeface="Cambria" pitchFamily="18" charset="0"/>
              </a:rPr>
              <a:t>моб</a:t>
            </a:r>
            <a:r>
              <a:rPr lang="ru-RU" altLang="ru-RU" sz="1600" dirty="0">
                <a:solidFill>
                  <a:srgbClr val="0C4A82"/>
                </a:solidFill>
                <a:latin typeface="Cambria" pitchFamily="18" charset="0"/>
              </a:rPr>
              <a:t>. тел.: +7 (916) </a:t>
            </a:r>
            <a:r>
              <a:rPr lang="en-US" altLang="ru-RU" sz="1600" dirty="0" smtClean="0">
                <a:solidFill>
                  <a:srgbClr val="0C4A82"/>
                </a:solidFill>
                <a:latin typeface="Cambria" pitchFamily="18" charset="0"/>
              </a:rPr>
              <a:t>186-48-27</a:t>
            </a:r>
            <a:endParaRPr lang="ru-RU" altLang="ru-RU" sz="1600" dirty="0">
              <a:solidFill>
                <a:srgbClr val="0C4A82"/>
              </a:solidFill>
              <a:latin typeface="Cambria" pitchFamily="18" charset="0"/>
            </a:endParaRPr>
          </a:p>
        </p:txBody>
      </p:sp>
      <p:sp>
        <p:nvSpPr>
          <p:cNvPr id="8" name="Заголовок 1"/>
          <p:cNvSpPr txBox="1">
            <a:spLocks/>
          </p:cNvSpPr>
          <p:nvPr/>
        </p:nvSpPr>
        <p:spPr bwMode="auto">
          <a:xfrm>
            <a:off x="252362" y="5805264"/>
            <a:ext cx="7920038" cy="648072"/>
          </a:xfrm>
          <a:prstGeom prst="rect">
            <a:avLst/>
          </a:prstGeom>
          <a:noFill/>
          <a:ln w="9525">
            <a:noFill/>
            <a:miter lim="800000"/>
            <a:headEnd/>
            <a:tailEnd/>
          </a:ln>
        </p:spPr>
        <p:txBody>
          <a:bodyPr anchor="ctr"/>
          <a:lstStyle/>
          <a:p>
            <a:r>
              <a:rPr lang="ru-RU" altLang="ru-RU" sz="1600" dirty="0" smtClean="0">
                <a:solidFill>
                  <a:srgbClr val="0C4A82"/>
                </a:solidFill>
                <a:latin typeface="Cambria" pitchFamily="18" charset="0"/>
              </a:rPr>
              <a:t>За </a:t>
            </a:r>
            <a:r>
              <a:rPr lang="ru-RU" altLang="ru-RU" sz="1600" dirty="0">
                <a:solidFill>
                  <a:srgbClr val="0C4A82"/>
                </a:solidFill>
                <a:latin typeface="Cambria" pitchFamily="18" charset="0"/>
              </a:rPr>
              <a:t>более подробной информацией приглашаем посетить</a:t>
            </a:r>
            <a:r>
              <a:rPr lang="en-US" altLang="ru-RU" sz="1600" dirty="0">
                <a:solidFill>
                  <a:srgbClr val="0C4A82"/>
                </a:solidFill>
                <a:latin typeface="Cambria" pitchFamily="18" charset="0"/>
              </a:rPr>
              <a:t> </a:t>
            </a:r>
            <a:r>
              <a:rPr lang="ru-RU" altLang="ru-RU" sz="1600" dirty="0">
                <a:solidFill>
                  <a:srgbClr val="0C4A82"/>
                </a:solidFill>
                <a:latin typeface="Cambria" pitchFamily="18" charset="0"/>
              </a:rPr>
              <a:t>интернет-сайт </a:t>
            </a:r>
            <a:r>
              <a:rPr lang="en-US" altLang="ru-RU" sz="1600" b="1" u="sng" dirty="0">
                <a:solidFill>
                  <a:srgbClr val="0C4A82"/>
                </a:solidFill>
                <a:latin typeface="Cambria" pitchFamily="18" charset="0"/>
              </a:rPr>
              <a:t>SMAO.RU</a:t>
            </a:r>
            <a:endParaRPr lang="ru-RU" altLang="ru-RU" sz="1600" b="1" u="sng" dirty="0">
              <a:solidFill>
                <a:srgbClr val="0C4A82"/>
              </a:solidFill>
              <a:latin typeface="Cambria" pitchFamily="18" charset="0"/>
            </a:endParaRPr>
          </a:p>
        </p:txBody>
      </p:sp>
    </p:spTree>
  </p:cSld>
  <p:clrMapOvr>
    <a:masterClrMapping/>
  </p:clrMapOvr>
  <p:transition spd="slow" advTm="9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Рисунок 9" descr="кубик СМАО.gif"/>
          <p:cNvPicPr>
            <a:picLocks noChangeAspect="1"/>
          </p:cNvPicPr>
          <p:nvPr/>
        </p:nvPicPr>
        <p:blipFill>
          <a:blip r:embed="rId3" cstate="print"/>
          <a:srcRect/>
          <a:stretch>
            <a:fillRect/>
          </a:stretch>
        </p:blipFill>
        <p:spPr bwMode="auto">
          <a:xfrm>
            <a:off x="8316913" y="6021388"/>
            <a:ext cx="685800" cy="692150"/>
          </a:xfrm>
          <a:prstGeom prst="rect">
            <a:avLst/>
          </a:prstGeom>
          <a:noFill/>
          <a:ln w="9525">
            <a:noFill/>
            <a:miter lim="800000"/>
            <a:headEnd/>
            <a:tailEnd/>
          </a:ln>
        </p:spPr>
      </p:pic>
      <p:pic>
        <p:nvPicPr>
          <p:cNvPr id="3077" name="Рисунок 7" descr="SMAO_new_logo.png"/>
          <p:cNvPicPr>
            <a:picLocks noChangeAspect="1"/>
          </p:cNvPicPr>
          <p:nvPr/>
        </p:nvPicPr>
        <p:blipFill>
          <a:blip r:embed="rId4"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646331"/>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Индивидуальное задание</a:t>
            </a:r>
          </a:p>
          <a:p>
            <a:pPr algn="r"/>
            <a:r>
              <a:rPr lang="ru-RU" b="1" dirty="0" smtClean="0">
                <a:solidFill>
                  <a:srgbClr val="0C4A82"/>
                </a:solidFill>
                <a:latin typeface="Cambria" pitchFamily="18" charset="0"/>
              </a:rPr>
              <a:t>Оценка недвижимости</a:t>
            </a:r>
            <a:endParaRPr lang="ru-RU" dirty="0"/>
          </a:p>
        </p:txBody>
      </p:sp>
      <p:sp>
        <p:nvSpPr>
          <p:cNvPr id="8" name="Прямоугольник 7"/>
          <p:cNvSpPr/>
          <p:nvPr/>
        </p:nvSpPr>
        <p:spPr>
          <a:xfrm>
            <a:off x="0" y="1484784"/>
            <a:ext cx="7776864" cy="553998"/>
          </a:xfrm>
          <a:prstGeom prst="rect">
            <a:avLst/>
          </a:prstGeom>
        </p:spPr>
        <p:txBody>
          <a:bodyPr wrap="square">
            <a:spAutoFit/>
          </a:bodyPr>
          <a:lstStyle/>
          <a:p>
            <a:endParaRPr lang="ru-RU" sz="1500" dirty="0" smtClean="0">
              <a:solidFill>
                <a:srgbClr val="0C4A82"/>
              </a:solidFill>
              <a:latin typeface="+mn-lt"/>
              <a:cs typeface="+mn-cs"/>
            </a:endParaRPr>
          </a:p>
          <a:p>
            <a:pPr algn="just"/>
            <a:endParaRPr lang="ru-RU" sz="1500" dirty="0">
              <a:solidFill>
                <a:srgbClr val="0C4A82"/>
              </a:solidFill>
              <a:latin typeface="+mn-lt"/>
              <a:cs typeface="+mn-cs"/>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835415718"/>
              </p:ext>
            </p:extLst>
          </p:nvPr>
        </p:nvGraphicFramePr>
        <p:xfrm>
          <a:off x="323528" y="1340768"/>
          <a:ext cx="8496944" cy="4266376"/>
        </p:xfrm>
        <a:graphic>
          <a:graphicData uri="http://schemas.openxmlformats.org/drawingml/2006/table">
            <a:tbl>
              <a:tblPr>
                <a:tableStyleId>{B301B821-A1FF-4177-AEE7-76D212191A09}</a:tableStyleId>
              </a:tblPr>
              <a:tblGrid>
                <a:gridCol w="772450"/>
                <a:gridCol w="5175411"/>
                <a:gridCol w="849694"/>
                <a:gridCol w="1004184"/>
                <a:gridCol w="695205"/>
              </a:tblGrid>
              <a:tr h="0">
                <a:tc>
                  <a:txBody>
                    <a:bodyPr/>
                    <a:lstStyle/>
                    <a:p>
                      <a:pPr algn="ctr" fontAlgn="ctr"/>
                      <a:endParaRPr lang="ru-RU" sz="1300" b="1" i="0" u="none" strike="noStrike" dirty="0">
                        <a:solidFill>
                          <a:srgbClr val="063888"/>
                        </a:solidFill>
                        <a:latin typeface="+mn-lt"/>
                      </a:endParaRPr>
                    </a:p>
                  </a:txBody>
                  <a:tcPr marL="7924" marR="7924" marT="7924" marB="0" anchor="ctr">
                    <a:lnL w="12700" cap="flat" cmpd="sng" algn="ctr">
                      <a:noFill/>
                      <a:prstDash val="solid"/>
                      <a:round/>
                      <a:headEnd type="none" w="med" len="med"/>
                      <a:tailEnd type="none" w="med" len="med"/>
                    </a:lnL>
                  </a:tcPr>
                </a:tc>
                <a:tc>
                  <a:txBody>
                    <a:bodyPr/>
                    <a:lstStyle/>
                    <a:p>
                      <a:pPr algn="ctr" fontAlgn="ctr"/>
                      <a:r>
                        <a:rPr lang="ru-RU" sz="1300" b="1" u="none" strike="noStrike" dirty="0">
                          <a:solidFill>
                            <a:srgbClr val="063888"/>
                          </a:solidFill>
                          <a:latin typeface="Cambria" pitchFamily="18" charset="0"/>
                        </a:rPr>
                        <a:t>Наименование</a:t>
                      </a:r>
                      <a:endParaRPr lang="ru-RU" sz="1300" b="1" i="0" u="none" strike="noStrike" dirty="0">
                        <a:solidFill>
                          <a:srgbClr val="063888"/>
                        </a:solidFill>
                        <a:latin typeface="Cambria" pitchFamily="18" charset="0"/>
                      </a:endParaRPr>
                    </a:p>
                  </a:txBody>
                  <a:tcPr marL="7924" marR="7924" marT="7924" marB="0" anchor="ctr"/>
                </a:tc>
                <a:tc>
                  <a:txBody>
                    <a:bodyPr/>
                    <a:lstStyle/>
                    <a:p>
                      <a:pPr algn="ctr" fontAlgn="ctr"/>
                      <a:r>
                        <a:rPr lang="ru-RU" sz="1300" b="1" u="none" strike="noStrike" dirty="0">
                          <a:solidFill>
                            <a:srgbClr val="063888"/>
                          </a:solidFill>
                          <a:latin typeface="Cambria" pitchFamily="18" charset="0"/>
                        </a:rPr>
                        <a:t>Кол-во вопросов</a:t>
                      </a:r>
                      <a:endParaRPr lang="ru-RU" sz="1300" b="1" i="0" u="none" strike="noStrike" dirty="0">
                        <a:solidFill>
                          <a:srgbClr val="063888"/>
                        </a:solidFill>
                        <a:latin typeface="Cambria" pitchFamily="18" charset="0"/>
                      </a:endParaRPr>
                    </a:p>
                  </a:txBody>
                  <a:tcPr marL="7924" marR="7924" marT="7924" marB="0" anchor="ctr"/>
                </a:tc>
                <a:tc>
                  <a:txBody>
                    <a:bodyPr/>
                    <a:lstStyle/>
                    <a:p>
                      <a:pPr algn="ctr" fontAlgn="ctr"/>
                      <a:r>
                        <a:rPr lang="ru-RU" sz="1300" b="1" u="none" strike="noStrike" dirty="0" smtClean="0">
                          <a:solidFill>
                            <a:srgbClr val="063888"/>
                          </a:solidFill>
                          <a:latin typeface="Cambria" pitchFamily="18" charset="0"/>
                        </a:rPr>
                        <a:t>Баллов за один ответ</a:t>
                      </a:r>
                      <a:endParaRPr lang="ru-RU" sz="1300" b="1" i="0" u="none" strike="noStrike" dirty="0">
                        <a:solidFill>
                          <a:srgbClr val="063888"/>
                        </a:solidFill>
                        <a:latin typeface="Cambria" pitchFamily="18" charset="0"/>
                      </a:endParaRPr>
                    </a:p>
                  </a:txBody>
                  <a:tcPr marL="7924" marR="7924" marT="7924" marB="0" anchor="ctr"/>
                </a:tc>
                <a:tc>
                  <a:txBody>
                    <a:bodyPr/>
                    <a:lstStyle/>
                    <a:p>
                      <a:pPr algn="ctr" fontAlgn="ctr"/>
                      <a:r>
                        <a:rPr lang="ru-RU" sz="1300" b="1" u="none" strike="noStrike" dirty="0">
                          <a:solidFill>
                            <a:srgbClr val="063888"/>
                          </a:solidFill>
                          <a:latin typeface="Cambria" pitchFamily="18" charset="0"/>
                        </a:rPr>
                        <a:t>Итого </a:t>
                      </a:r>
                      <a:r>
                        <a:rPr lang="ru-RU" sz="1300" b="1" u="none" strike="noStrike" dirty="0" smtClean="0">
                          <a:solidFill>
                            <a:srgbClr val="063888"/>
                          </a:solidFill>
                          <a:latin typeface="Cambria" pitchFamily="18" charset="0"/>
                        </a:rPr>
                        <a:t>баллов (макс.)</a:t>
                      </a:r>
                      <a:endParaRPr lang="ru-RU" sz="1300" b="1" i="0" u="none" strike="noStrike" dirty="0">
                        <a:solidFill>
                          <a:srgbClr val="063888"/>
                        </a:solidFill>
                        <a:latin typeface="Cambria" pitchFamily="18" charset="0"/>
                      </a:endParaRPr>
                    </a:p>
                  </a:txBody>
                  <a:tcPr marL="7924" marR="7924" marT="7924" marB="0" anchor="ctr">
                    <a:lnR w="12700" cap="flat" cmpd="sng" algn="ctr">
                      <a:noFill/>
                      <a:prstDash val="solid"/>
                      <a:round/>
                      <a:headEnd type="none" w="med" len="med"/>
                      <a:tailEnd type="none" w="med" len="med"/>
                    </a:lnR>
                  </a:tcPr>
                </a:tc>
              </a:tr>
              <a:tr h="0">
                <a:tc>
                  <a:txBody>
                    <a:bodyPr/>
                    <a:lstStyle/>
                    <a:p>
                      <a:pPr algn="ctr" fontAlgn="ctr"/>
                      <a:r>
                        <a:rPr lang="ru-RU" sz="1300" b="0" i="0" u="none" strike="noStrike" dirty="0" smtClean="0">
                          <a:solidFill>
                            <a:srgbClr val="063888"/>
                          </a:solidFill>
                          <a:latin typeface="Cambria" pitchFamily="18" charset="0"/>
                        </a:rPr>
                        <a:t>Вопросы 1-10</a:t>
                      </a:r>
                      <a:endParaRPr lang="ru-RU" sz="1300" b="0" i="0" u="none" strike="noStrike" dirty="0">
                        <a:solidFill>
                          <a:srgbClr val="063888"/>
                        </a:solidFill>
                        <a:latin typeface="Cambria" pitchFamily="18" charset="0"/>
                      </a:endParaRPr>
                    </a:p>
                  </a:txBody>
                  <a:tcPr marL="7924" marR="7924" marT="7924" marB="0" anchor="ctr">
                    <a:lnL w="12700" cap="flat" cmpd="sng" algn="ctr">
                      <a:noFill/>
                      <a:prstDash val="solid"/>
                      <a:round/>
                      <a:headEnd type="none" w="med" len="med"/>
                      <a:tailEnd type="none" w="med" len="med"/>
                    </a:lnL>
                  </a:tcPr>
                </a:tc>
                <a:tc>
                  <a:txBody>
                    <a:bodyPr/>
                    <a:lstStyle/>
                    <a:p>
                      <a:pPr algn="just" fontAlgn="ctr"/>
                      <a:r>
                        <a:rPr lang="ru-RU" sz="1300" u="none" strike="noStrike" dirty="0" smtClean="0">
                          <a:solidFill>
                            <a:srgbClr val="063888"/>
                          </a:solidFill>
                          <a:latin typeface="Cambria" pitchFamily="18" charset="0"/>
                        </a:rPr>
                        <a:t>Вопросы</a:t>
                      </a:r>
                      <a:r>
                        <a:rPr lang="ru-RU" sz="1300" u="none" strike="noStrike" baseline="0" dirty="0" smtClean="0">
                          <a:solidFill>
                            <a:srgbClr val="063888"/>
                          </a:solidFill>
                          <a:latin typeface="Cambria" pitchFamily="18" charset="0"/>
                        </a:rPr>
                        <a:t> на знание норм з</a:t>
                      </a:r>
                      <a:r>
                        <a:rPr lang="ru-RU" sz="1300" u="none" strike="noStrike" dirty="0" smtClean="0">
                          <a:solidFill>
                            <a:srgbClr val="063888"/>
                          </a:solidFill>
                          <a:latin typeface="Cambria" pitchFamily="18" charset="0"/>
                        </a:rPr>
                        <a:t>аконодательства, регулирующего</a:t>
                      </a:r>
                      <a:r>
                        <a:rPr lang="ru-RU" sz="1300" u="none" strike="noStrike" baseline="0" dirty="0" smtClean="0">
                          <a:solidFill>
                            <a:srgbClr val="063888"/>
                          </a:solidFill>
                          <a:latin typeface="Cambria" pitchFamily="18" charset="0"/>
                        </a:rPr>
                        <a:t> </a:t>
                      </a:r>
                      <a:r>
                        <a:rPr lang="ru-RU" sz="1300" u="none" strike="noStrike" dirty="0" smtClean="0">
                          <a:solidFill>
                            <a:srgbClr val="063888"/>
                          </a:solidFill>
                          <a:latin typeface="Cambria" pitchFamily="18" charset="0"/>
                        </a:rPr>
                        <a:t>оценочную деятельность в РФ, включая ФСО в части, являющейся общей для всех направлений ОД (в том числе вопросы, связанные с общими понятиями оценки, подходами и требованиями к проведению оценки, целями оценки, включая оценку для целей залога, видами стоимости, требованиями  к содержанию отчета об оценке объекта оценки), иных НПА, связанных</a:t>
                      </a:r>
                      <a:r>
                        <a:rPr lang="ru-RU" sz="1300" u="none" strike="noStrike" baseline="0" dirty="0" smtClean="0">
                          <a:solidFill>
                            <a:srgbClr val="063888"/>
                          </a:solidFill>
                          <a:latin typeface="Cambria" pitchFamily="18" charset="0"/>
                        </a:rPr>
                        <a:t> с объектами оценки</a:t>
                      </a:r>
                      <a:r>
                        <a:rPr lang="ru-RU" sz="1300" u="none" strike="noStrike" dirty="0" smtClean="0">
                          <a:solidFill>
                            <a:srgbClr val="063888"/>
                          </a:solidFill>
                          <a:latin typeface="Cambria" pitchFamily="18" charset="0"/>
                        </a:rPr>
                        <a:t>.</a:t>
                      </a:r>
                      <a:endParaRPr lang="ru-RU" sz="1300" b="0" i="0" u="none" strike="noStrike" dirty="0">
                        <a:solidFill>
                          <a:srgbClr val="063888"/>
                        </a:solidFill>
                        <a:latin typeface="Cambria" pitchFamily="18" charset="0"/>
                      </a:endParaRPr>
                    </a:p>
                  </a:txBody>
                  <a:tcPr marL="7924" marR="7924" marT="7924"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10</a:t>
                      </a:r>
                      <a:endParaRPr lang="ru-RU" sz="1300" u="none" strike="noStrike" kern="1200" dirty="0" smtClean="0">
                        <a:solidFill>
                          <a:srgbClr val="063888"/>
                        </a:solidFill>
                        <a:latin typeface="Cambria" pitchFamily="18" charset="0"/>
                        <a:ea typeface="+mn-ea"/>
                        <a:cs typeface="+mn-cs"/>
                      </a:endParaRPr>
                    </a:p>
                  </a:txBody>
                  <a:tcPr marL="9525" marR="9525" marT="9525"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1</a:t>
                      </a:r>
                      <a:endParaRPr lang="ru-RU" sz="1300" u="none" strike="noStrike" kern="1200" dirty="0" smtClean="0">
                        <a:solidFill>
                          <a:srgbClr val="063888"/>
                        </a:solidFill>
                        <a:latin typeface="Cambria" pitchFamily="18" charset="0"/>
                        <a:ea typeface="+mn-ea"/>
                        <a:cs typeface="+mn-cs"/>
                      </a:endParaRPr>
                    </a:p>
                  </a:txBody>
                  <a:tcPr marL="7924" marR="7924" marT="7924"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10</a:t>
                      </a:r>
                      <a:endParaRPr lang="ru-RU" sz="1300" u="none" strike="noStrike" kern="1200" dirty="0" smtClean="0">
                        <a:solidFill>
                          <a:srgbClr val="063888"/>
                        </a:solidFill>
                        <a:latin typeface="Cambria" pitchFamily="18" charset="0"/>
                        <a:ea typeface="+mn-ea"/>
                        <a:cs typeface="+mn-cs"/>
                      </a:endParaRPr>
                    </a:p>
                  </a:txBody>
                  <a:tcPr marL="9525" marR="9525" marT="9525" marB="0" anchor="ctr">
                    <a:lnR w="12700" cap="flat" cmpd="sng" algn="ctr">
                      <a:noFill/>
                      <a:prstDash val="solid"/>
                      <a:round/>
                      <a:headEnd type="none" w="med" len="med"/>
                      <a:tailEnd type="none" w="med" len="med"/>
                    </a:lnR>
                  </a:tcPr>
                </a:tc>
              </a:tr>
              <a:tr h="0">
                <a:tc>
                  <a:txBody>
                    <a:bodyPr/>
                    <a:lstStyle/>
                    <a:p>
                      <a:pPr algn="ctr" fontAlgn="ctr"/>
                      <a:r>
                        <a:rPr lang="ru-RU" sz="1300" b="0" i="0" u="none" strike="noStrike" dirty="0" smtClean="0">
                          <a:solidFill>
                            <a:srgbClr val="063888"/>
                          </a:solidFill>
                          <a:latin typeface="Cambria" pitchFamily="18" charset="0"/>
                        </a:rPr>
                        <a:t>Вопросы 11-15</a:t>
                      </a:r>
                      <a:endParaRPr lang="ru-RU" sz="1300" b="0" i="0" u="none" strike="noStrike" dirty="0">
                        <a:solidFill>
                          <a:srgbClr val="063888"/>
                        </a:solidFill>
                        <a:latin typeface="Cambria" pitchFamily="18" charset="0"/>
                      </a:endParaRPr>
                    </a:p>
                  </a:txBody>
                  <a:tcPr marL="7924" marR="7924" marT="7924" marB="0" anchor="ctr">
                    <a:lnL w="12700" cap="flat" cmpd="sng" algn="ctr">
                      <a:noFill/>
                      <a:prstDash val="solid"/>
                      <a:round/>
                      <a:headEnd type="none" w="med" len="med"/>
                      <a:tailEnd type="none" w="med" len="med"/>
                    </a:lnL>
                  </a:tcPr>
                </a:tc>
                <a:tc>
                  <a:txBody>
                    <a:bodyPr/>
                    <a:lstStyle/>
                    <a:p>
                      <a:pPr algn="just" fontAlgn="ctr"/>
                      <a:r>
                        <a:rPr lang="ru-RU" sz="1300" u="none" strike="noStrike" dirty="0" smtClean="0">
                          <a:solidFill>
                            <a:srgbClr val="063888"/>
                          </a:solidFill>
                          <a:latin typeface="Cambria" pitchFamily="18" charset="0"/>
                        </a:rPr>
                        <a:t>Вопросы</a:t>
                      </a:r>
                      <a:r>
                        <a:rPr lang="ru-RU" sz="1300" u="none" strike="noStrike" baseline="0" dirty="0" smtClean="0">
                          <a:solidFill>
                            <a:srgbClr val="063888"/>
                          </a:solidFill>
                          <a:latin typeface="Cambria" pitchFamily="18" charset="0"/>
                        </a:rPr>
                        <a:t> на знание норм НПА, связанных с объектами оценки </a:t>
                      </a:r>
                      <a:r>
                        <a:rPr lang="ru-RU" sz="1300" u="none" strike="noStrike" dirty="0" smtClean="0">
                          <a:solidFill>
                            <a:srgbClr val="063888"/>
                          </a:solidFill>
                          <a:latin typeface="Cambria" pitchFamily="18" charset="0"/>
                        </a:rPr>
                        <a:t>относящимися </a:t>
                      </a:r>
                      <a:r>
                        <a:rPr lang="ru-RU" sz="1300" u="none" strike="noStrike" dirty="0">
                          <a:solidFill>
                            <a:srgbClr val="063888"/>
                          </a:solidFill>
                          <a:latin typeface="Cambria" pitchFamily="18" charset="0"/>
                        </a:rPr>
                        <a:t>к </a:t>
                      </a:r>
                      <a:r>
                        <a:rPr lang="ru-RU" sz="1300" u="none" strike="noStrike" dirty="0" smtClean="0">
                          <a:solidFill>
                            <a:srgbClr val="063888"/>
                          </a:solidFill>
                          <a:latin typeface="Cambria" pitchFamily="18" charset="0"/>
                        </a:rPr>
                        <a:t>соответствующему направлению ОД, ФСО</a:t>
                      </a:r>
                      <a:r>
                        <a:rPr lang="ru-RU" sz="1300" u="none" strike="noStrike" baseline="0" dirty="0" smtClean="0">
                          <a:solidFill>
                            <a:srgbClr val="063888"/>
                          </a:solidFill>
                          <a:latin typeface="Cambria" pitchFamily="18" charset="0"/>
                        </a:rPr>
                        <a:t> в части, касающейся объектов оценки соответствующего направления ОД</a:t>
                      </a:r>
                      <a:endParaRPr lang="ru-RU" sz="1300" b="0" i="0" u="none" strike="noStrike" dirty="0">
                        <a:solidFill>
                          <a:srgbClr val="063888"/>
                        </a:solidFill>
                        <a:latin typeface="Cambria" pitchFamily="18" charset="0"/>
                      </a:endParaRPr>
                    </a:p>
                  </a:txBody>
                  <a:tcPr marL="7924" marR="7924" marT="7924"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5</a:t>
                      </a:r>
                      <a:endParaRPr lang="ru-RU" sz="1300" u="none" strike="noStrike" kern="1200" dirty="0" smtClean="0">
                        <a:solidFill>
                          <a:srgbClr val="063888"/>
                        </a:solidFill>
                        <a:latin typeface="Cambria" pitchFamily="18" charset="0"/>
                        <a:ea typeface="+mn-ea"/>
                        <a:cs typeface="+mn-cs"/>
                      </a:endParaRPr>
                    </a:p>
                  </a:txBody>
                  <a:tcPr marL="9525" marR="9525" marT="9525"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1</a:t>
                      </a:r>
                      <a:endParaRPr lang="ru-RU" sz="1300" u="none" strike="noStrike" kern="1200" dirty="0" smtClean="0">
                        <a:solidFill>
                          <a:srgbClr val="063888"/>
                        </a:solidFill>
                        <a:latin typeface="Cambria" pitchFamily="18" charset="0"/>
                        <a:ea typeface="+mn-ea"/>
                        <a:cs typeface="+mn-cs"/>
                      </a:endParaRPr>
                    </a:p>
                  </a:txBody>
                  <a:tcPr marL="7924" marR="7924" marT="7924"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5</a:t>
                      </a:r>
                      <a:endParaRPr lang="ru-RU" sz="1300" u="none" strike="noStrike" kern="1200" dirty="0" smtClean="0">
                        <a:solidFill>
                          <a:srgbClr val="063888"/>
                        </a:solidFill>
                        <a:latin typeface="Cambria" pitchFamily="18" charset="0"/>
                        <a:ea typeface="+mn-ea"/>
                        <a:cs typeface="+mn-cs"/>
                      </a:endParaRPr>
                    </a:p>
                  </a:txBody>
                  <a:tcPr marL="9525" marR="9525" marT="9525" marB="0" anchor="ctr">
                    <a:lnR w="12700" cap="flat" cmpd="sng" algn="ctr">
                      <a:noFill/>
                      <a:prstDash val="solid"/>
                      <a:round/>
                      <a:headEnd type="none" w="med" len="med"/>
                      <a:tailEnd type="none" w="med" len="med"/>
                    </a:lnR>
                  </a:tcPr>
                </a:tc>
              </a:tr>
              <a:tr h="0">
                <a:tc>
                  <a:txBody>
                    <a:bodyPr/>
                    <a:lstStyle/>
                    <a:p>
                      <a:pPr algn="ctr" fontAlgn="ctr"/>
                      <a:r>
                        <a:rPr lang="ru-RU" sz="1300" b="0" i="0" u="none" strike="noStrike" dirty="0" smtClean="0">
                          <a:solidFill>
                            <a:srgbClr val="063888"/>
                          </a:solidFill>
                          <a:latin typeface="Cambria" pitchFamily="18" charset="0"/>
                        </a:rPr>
                        <a:t>Вопросы 16-25</a:t>
                      </a:r>
                      <a:endParaRPr lang="ru-RU" sz="1300" b="0" i="0" u="none" strike="noStrike" dirty="0">
                        <a:solidFill>
                          <a:srgbClr val="063888"/>
                        </a:solidFill>
                        <a:latin typeface="Cambria" pitchFamily="18" charset="0"/>
                      </a:endParaRPr>
                    </a:p>
                  </a:txBody>
                  <a:tcPr marL="7924" marR="7924" marT="7924" marB="0" anchor="ctr">
                    <a:lnL w="12700" cap="flat" cmpd="sng" algn="ctr">
                      <a:noFill/>
                      <a:prstDash val="solid"/>
                      <a:round/>
                      <a:headEnd type="none" w="med" len="med"/>
                      <a:tailEnd type="none" w="med" len="med"/>
                    </a:lnL>
                  </a:tcPr>
                </a:tc>
                <a:tc>
                  <a:txBody>
                    <a:bodyPr/>
                    <a:lstStyle/>
                    <a:p>
                      <a:pPr algn="just" fontAlgn="ctr"/>
                      <a:r>
                        <a:rPr lang="ru-RU" sz="1300" u="none" strike="noStrike" dirty="0">
                          <a:solidFill>
                            <a:srgbClr val="063888"/>
                          </a:solidFill>
                          <a:latin typeface="Cambria" pitchFamily="18" charset="0"/>
                        </a:rPr>
                        <a:t>Т</a:t>
                      </a:r>
                      <a:r>
                        <a:rPr lang="ru-RU" sz="1300" u="none" strike="noStrike" dirty="0" smtClean="0">
                          <a:solidFill>
                            <a:srgbClr val="063888"/>
                          </a:solidFill>
                          <a:latin typeface="Cambria" pitchFamily="18" charset="0"/>
                        </a:rPr>
                        <a:t>еоретические </a:t>
                      </a:r>
                      <a:r>
                        <a:rPr lang="ru-RU" sz="1300" u="none" strike="noStrike" dirty="0">
                          <a:solidFill>
                            <a:srgbClr val="063888"/>
                          </a:solidFill>
                          <a:latin typeface="Cambria" pitchFamily="18" charset="0"/>
                        </a:rPr>
                        <a:t>вопросы в области оценочной деятельности в части,  касающейся оценки </a:t>
                      </a:r>
                      <a:r>
                        <a:rPr lang="ru-RU" sz="1300" u="none" strike="noStrike" dirty="0" smtClean="0">
                          <a:solidFill>
                            <a:srgbClr val="063888"/>
                          </a:solidFill>
                          <a:latin typeface="Cambria" pitchFamily="18" charset="0"/>
                        </a:rPr>
                        <a:t>объектов </a:t>
                      </a:r>
                      <a:r>
                        <a:rPr lang="ru-RU" sz="1300" u="none" strike="noStrike" dirty="0">
                          <a:solidFill>
                            <a:srgbClr val="063888"/>
                          </a:solidFill>
                          <a:latin typeface="Cambria" pitchFamily="18" charset="0"/>
                        </a:rPr>
                        <a:t>оценки, относящихся к </a:t>
                      </a:r>
                      <a:r>
                        <a:rPr lang="ru-RU" sz="1300" u="none" strike="noStrike" dirty="0" smtClean="0">
                          <a:solidFill>
                            <a:srgbClr val="063888"/>
                          </a:solidFill>
                          <a:latin typeface="Cambria" pitchFamily="18" charset="0"/>
                        </a:rPr>
                        <a:t>соответствующему направлению ОД</a:t>
                      </a:r>
                      <a:endParaRPr lang="ru-RU" sz="1300" b="0" i="0" u="none" strike="noStrike" dirty="0">
                        <a:solidFill>
                          <a:srgbClr val="063888"/>
                        </a:solidFill>
                        <a:latin typeface="Cambria" pitchFamily="18" charset="0"/>
                      </a:endParaRPr>
                    </a:p>
                  </a:txBody>
                  <a:tcPr marL="7924" marR="7924" marT="7924"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10</a:t>
                      </a:r>
                      <a:endParaRPr lang="ru-RU" sz="1300" u="none" strike="noStrike" kern="1200" dirty="0" smtClean="0">
                        <a:solidFill>
                          <a:srgbClr val="063888"/>
                        </a:solidFill>
                        <a:latin typeface="Cambria" pitchFamily="18" charset="0"/>
                        <a:ea typeface="+mn-ea"/>
                        <a:cs typeface="+mn-cs"/>
                      </a:endParaRPr>
                    </a:p>
                  </a:txBody>
                  <a:tcPr marL="9525" marR="9525" marT="9525"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1</a:t>
                      </a:r>
                      <a:endParaRPr lang="ru-RU" sz="1300" u="none" strike="noStrike" kern="1200" dirty="0" smtClean="0">
                        <a:solidFill>
                          <a:srgbClr val="063888"/>
                        </a:solidFill>
                        <a:latin typeface="Cambria" pitchFamily="18" charset="0"/>
                        <a:ea typeface="+mn-ea"/>
                        <a:cs typeface="+mn-cs"/>
                      </a:endParaRPr>
                    </a:p>
                  </a:txBody>
                  <a:tcPr marL="7924" marR="7924" marT="7924"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10</a:t>
                      </a:r>
                      <a:endParaRPr lang="ru-RU" sz="1300" u="none" strike="noStrike" kern="1200" dirty="0" smtClean="0">
                        <a:solidFill>
                          <a:srgbClr val="063888"/>
                        </a:solidFill>
                        <a:latin typeface="Cambria" pitchFamily="18" charset="0"/>
                        <a:ea typeface="+mn-ea"/>
                        <a:cs typeface="+mn-cs"/>
                      </a:endParaRPr>
                    </a:p>
                  </a:txBody>
                  <a:tcPr marL="9525" marR="9525" marT="9525" marB="0" anchor="ctr">
                    <a:lnR w="12700" cap="flat" cmpd="sng" algn="ctr">
                      <a:noFill/>
                      <a:prstDash val="solid"/>
                      <a:round/>
                      <a:headEnd type="none" w="med" len="med"/>
                      <a:tailEnd type="none" w="med" len="med"/>
                    </a:lnR>
                  </a:tcPr>
                </a:tc>
              </a:tr>
              <a:tr h="0">
                <a:tc>
                  <a:txBody>
                    <a:bodyPr/>
                    <a:lstStyle/>
                    <a:p>
                      <a:pPr algn="ctr" fontAlgn="ctr"/>
                      <a:r>
                        <a:rPr lang="ru-RU" sz="1300" b="0" i="0" u="none" strike="noStrike" dirty="0" smtClean="0">
                          <a:solidFill>
                            <a:srgbClr val="063888"/>
                          </a:solidFill>
                          <a:latin typeface="Cambria" pitchFamily="18" charset="0"/>
                        </a:rPr>
                        <a:t>Вопросы 26-35</a:t>
                      </a:r>
                      <a:endParaRPr lang="ru-RU" sz="1300" b="0" i="0" u="none" strike="noStrike" dirty="0">
                        <a:solidFill>
                          <a:srgbClr val="063888"/>
                        </a:solidFill>
                        <a:latin typeface="Cambria" pitchFamily="18" charset="0"/>
                      </a:endParaRPr>
                    </a:p>
                  </a:txBody>
                  <a:tcPr marL="7924" marR="7924" marT="7924" marB="0" anchor="ctr">
                    <a:lnL w="12700" cap="flat" cmpd="sng" algn="ctr">
                      <a:noFill/>
                      <a:prstDash val="solid"/>
                      <a:round/>
                      <a:headEnd type="none" w="med" len="med"/>
                      <a:tailEnd type="none" w="med" len="med"/>
                    </a:lnL>
                  </a:tcPr>
                </a:tc>
                <a:tc>
                  <a:txBody>
                    <a:bodyPr/>
                    <a:lstStyle/>
                    <a:p>
                      <a:pPr algn="just" fontAlgn="ctr"/>
                      <a:r>
                        <a:rPr lang="ru-RU" sz="1300" u="none" strike="noStrike" dirty="0">
                          <a:solidFill>
                            <a:srgbClr val="063888"/>
                          </a:solidFill>
                          <a:latin typeface="Cambria" pitchFamily="18" charset="0"/>
                        </a:rPr>
                        <a:t>З</a:t>
                      </a:r>
                      <a:r>
                        <a:rPr lang="ru-RU" sz="1300" u="none" strike="noStrike" dirty="0" smtClean="0">
                          <a:solidFill>
                            <a:srgbClr val="063888"/>
                          </a:solidFill>
                          <a:latin typeface="Cambria" pitchFamily="18" charset="0"/>
                        </a:rPr>
                        <a:t>адачи</a:t>
                      </a:r>
                      <a:r>
                        <a:rPr lang="ru-RU" sz="1300" u="none" strike="noStrike" dirty="0">
                          <a:solidFill>
                            <a:srgbClr val="063888"/>
                          </a:solidFill>
                          <a:latin typeface="Cambria" pitchFamily="18" charset="0"/>
                        </a:rPr>
                        <a:t>, оформленные в виде тестового </a:t>
                      </a:r>
                      <a:r>
                        <a:rPr lang="ru-RU" sz="1300" u="none" strike="noStrike" dirty="0" smtClean="0">
                          <a:solidFill>
                            <a:srgbClr val="063888"/>
                          </a:solidFill>
                          <a:latin typeface="Cambria" pitchFamily="18" charset="0"/>
                        </a:rPr>
                        <a:t>задания</a:t>
                      </a:r>
                      <a:r>
                        <a:rPr lang="ru-RU" sz="1300" u="none" strike="noStrike" baseline="0" dirty="0" smtClean="0">
                          <a:solidFill>
                            <a:srgbClr val="063888"/>
                          </a:solidFill>
                          <a:latin typeface="Cambria" pitchFamily="18" charset="0"/>
                        </a:rPr>
                        <a:t> по оценке объектов оценки</a:t>
                      </a:r>
                      <a:endParaRPr lang="ru-RU" sz="1300" b="0" i="0" u="none" strike="noStrike" dirty="0">
                        <a:solidFill>
                          <a:srgbClr val="063888"/>
                        </a:solidFill>
                        <a:latin typeface="Cambria" pitchFamily="18" charset="0"/>
                      </a:endParaRPr>
                    </a:p>
                  </a:txBody>
                  <a:tcPr marL="7924" marR="7924" marT="7924"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10</a:t>
                      </a:r>
                      <a:endParaRPr lang="ru-RU" sz="1300" u="none" strike="noStrike" kern="1200" dirty="0" smtClean="0">
                        <a:solidFill>
                          <a:srgbClr val="063888"/>
                        </a:solidFill>
                        <a:latin typeface="Cambria" pitchFamily="18" charset="0"/>
                        <a:ea typeface="+mn-ea"/>
                        <a:cs typeface="+mn-cs"/>
                      </a:endParaRPr>
                    </a:p>
                  </a:txBody>
                  <a:tcPr marL="9525" marR="9525" marT="9525"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2</a:t>
                      </a:r>
                      <a:endParaRPr lang="ru-RU" sz="1300" u="none" strike="noStrike" kern="1200" dirty="0" smtClean="0">
                        <a:solidFill>
                          <a:srgbClr val="063888"/>
                        </a:solidFill>
                        <a:latin typeface="Cambria" pitchFamily="18" charset="0"/>
                        <a:ea typeface="+mn-ea"/>
                        <a:cs typeface="+mn-cs"/>
                      </a:endParaRPr>
                    </a:p>
                  </a:txBody>
                  <a:tcPr marL="7924" marR="7924" marT="7924"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20</a:t>
                      </a:r>
                      <a:endParaRPr lang="ru-RU" sz="1300" u="none" strike="noStrike" kern="1200" dirty="0" smtClean="0">
                        <a:solidFill>
                          <a:srgbClr val="063888"/>
                        </a:solidFill>
                        <a:latin typeface="Cambria" pitchFamily="18" charset="0"/>
                        <a:ea typeface="+mn-ea"/>
                        <a:cs typeface="+mn-cs"/>
                      </a:endParaRPr>
                    </a:p>
                  </a:txBody>
                  <a:tcPr marL="9525" marR="9525" marT="9525" marB="0" anchor="ctr">
                    <a:lnR w="12700" cap="flat" cmpd="sng" algn="ctr">
                      <a:noFill/>
                      <a:prstDash val="solid"/>
                      <a:round/>
                      <a:headEnd type="none" w="med" len="med"/>
                      <a:tailEnd type="none" w="med" len="med"/>
                    </a:lnR>
                  </a:tcPr>
                </a:tc>
              </a:tr>
              <a:tr h="0">
                <a:tc>
                  <a:txBody>
                    <a:bodyPr/>
                    <a:lstStyle/>
                    <a:p>
                      <a:pPr algn="ctr" fontAlgn="ctr"/>
                      <a:r>
                        <a:rPr lang="ru-RU" sz="1300" b="0" i="0" u="none" strike="noStrike" dirty="0" smtClean="0">
                          <a:solidFill>
                            <a:srgbClr val="063888"/>
                          </a:solidFill>
                          <a:latin typeface="Cambria" pitchFamily="18" charset="0"/>
                        </a:rPr>
                        <a:t>Вопросы 36-40</a:t>
                      </a:r>
                      <a:endParaRPr lang="ru-RU" sz="1300" b="0" i="0" u="none" strike="noStrike" dirty="0">
                        <a:solidFill>
                          <a:srgbClr val="063888"/>
                        </a:solidFill>
                        <a:latin typeface="Cambria" pitchFamily="18" charset="0"/>
                      </a:endParaRPr>
                    </a:p>
                  </a:txBody>
                  <a:tcPr marL="7924" marR="7924" marT="7924" marB="0" anchor="ctr">
                    <a:lnL w="12700" cap="flat" cmpd="sng" algn="ctr">
                      <a:noFill/>
                      <a:prstDash val="solid"/>
                      <a:round/>
                      <a:headEnd type="none" w="med" len="med"/>
                      <a:tailEnd type="none" w="med" len="med"/>
                    </a:lnL>
                  </a:tcPr>
                </a:tc>
                <a:tc>
                  <a:txBody>
                    <a:bodyPr/>
                    <a:lstStyle/>
                    <a:p>
                      <a:pPr algn="just" fontAlgn="ctr"/>
                      <a:r>
                        <a:rPr lang="ru-RU" sz="1300" u="none" strike="noStrike" dirty="0">
                          <a:solidFill>
                            <a:srgbClr val="063888"/>
                          </a:solidFill>
                          <a:latin typeface="Cambria" pitchFamily="18" charset="0"/>
                        </a:rPr>
                        <a:t>П</a:t>
                      </a:r>
                      <a:r>
                        <a:rPr lang="ru-RU" sz="1300" u="none" strike="noStrike" dirty="0" smtClean="0">
                          <a:solidFill>
                            <a:srgbClr val="063888"/>
                          </a:solidFill>
                          <a:latin typeface="Cambria" pitchFamily="18" charset="0"/>
                        </a:rPr>
                        <a:t>рактические задачи </a:t>
                      </a:r>
                      <a:r>
                        <a:rPr lang="ru-RU" sz="1300" u="none" strike="noStrike" baseline="0" dirty="0" smtClean="0">
                          <a:solidFill>
                            <a:srgbClr val="063888"/>
                          </a:solidFill>
                          <a:latin typeface="Cambria" pitchFamily="18" charset="0"/>
                        </a:rPr>
                        <a:t>по оценке объектов оценки</a:t>
                      </a:r>
                      <a:endParaRPr lang="ru-RU" sz="1300" b="0" i="0" u="none" strike="noStrike" dirty="0">
                        <a:solidFill>
                          <a:srgbClr val="063888"/>
                        </a:solidFill>
                        <a:latin typeface="Cambria" pitchFamily="18" charset="0"/>
                      </a:endParaRPr>
                    </a:p>
                  </a:txBody>
                  <a:tcPr marL="7924" marR="7924" marT="7924"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5</a:t>
                      </a:r>
                      <a:endParaRPr lang="ru-RU" sz="1300" u="none" strike="noStrike" kern="1200" dirty="0" smtClean="0">
                        <a:solidFill>
                          <a:srgbClr val="063888"/>
                        </a:solidFill>
                        <a:latin typeface="Cambria" pitchFamily="18" charset="0"/>
                        <a:ea typeface="+mn-ea"/>
                        <a:cs typeface="+mn-cs"/>
                      </a:endParaRPr>
                    </a:p>
                  </a:txBody>
                  <a:tcPr marL="9525" marR="9525" marT="9525"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4</a:t>
                      </a:r>
                      <a:endParaRPr lang="ru-RU" sz="1300" u="none" strike="noStrike" kern="1200" dirty="0" smtClean="0">
                        <a:solidFill>
                          <a:srgbClr val="063888"/>
                        </a:solidFill>
                        <a:latin typeface="Cambria" pitchFamily="18" charset="0"/>
                        <a:ea typeface="+mn-ea"/>
                        <a:cs typeface="+mn-cs"/>
                      </a:endParaRPr>
                    </a:p>
                  </a:txBody>
                  <a:tcPr marL="7924" marR="7924" marT="7924" marB="0" anchor="ctr"/>
                </a:tc>
                <a:tc>
                  <a:txBody>
                    <a:bodyPr/>
                    <a:lstStyle/>
                    <a:p>
                      <a:pPr marL="0" algn="ctr" defTabSz="914400" rtl="0" eaLnBrk="1" fontAlgn="ctr" latinLnBrk="0" hangingPunct="1"/>
                      <a:r>
                        <a:rPr lang="ru-RU" sz="1300" u="none" strike="noStrike" kern="1200" dirty="0" smtClean="0">
                          <a:solidFill>
                            <a:srgbClr val="063888"/>
                          </a:solidFill>
                          <a:latin typeface="Cambria" pitchFamily="18" charset="0"/>
                        </a:rPr>
                        <a:t>20</a:t>
                      </a:r>
                      <a:endParaRPr lang="ru-RU" sz="1300" u="none" strike="noStrike" kern="1200" dirty="0" smtClean="0">
                        <a:solidFill>
                          <a:srgbClr val="063888"/>
                        </a:solidFill>
                        <a:latin typeface="Cambria" pitchFamily="18" charset="0"/>
                        <a:ea typeface="+mn-ea"/>
                        <a:cs typeface="+mn-cs"/>
                      </a:endParaRPr>
                    </a:p>
                  </a:txBody>
                  <a:tcPr marL="9525" marR="9525" marT="9525" marB="0" anchor="ctr">
                    <a:lnR w="12700" cap="flat" cmpd="sng" algn="ctr">
                      <a:noFill/>
                      <a:prstDash val="solid"/>
                      <a:round/>
                      <a:headEnd type="none" w="med" len="med"/>
                      <a:tailEnd type="none" w="med" len="med"/>
                    </a:lnR>
                  </a:tcPr>
                </a:tc>
              </a:tr>
              <a:tr h="256432">
                <a:tc>
                  <a:txBody>
                    <a:bodyPr/>
                    <a:lstStyle/>
                    <a:p>
                      <a:pPr algn="ctr" fontAlgn="ctr"/>
                      <a:endParaRPr lang="ru-RU" sz="1300" b="1" i="0" u="none" strike="noStrike" dirty="0">
                        <a:solidFill>
                          <a:srgbClr val="063888"/>
                        </a:solidFill>
                        <a:latin typeface="+mn-lt"/>
                      </a:endParaRPr>
                    </a:p>
                  </a:txBody>
                  <a:tcPr marL="7924" marR="7924" marT="7924" marB="0" anchor="ctr">
                    <a:lnL w="12700" cap="flat" cmpd="sng" algn="ctr">
                      <a:noFill/>
                      <a:prstDash val="solid"/>
                      <a:round/>
                      <a:headEnd type="none" w="med" len="med"/>
                      <a:tailEnd type="none" w="med" len="med"/>
                    </a:lnL>
                  </a:tcPr>
                </a:tc>
                <a:tc>
                  <a:txBody>
                    <a:bodyPr/>
                    <a:lstStyle/>
                    <a:p>
                      <a:pPr algn="l" fontAlgn="ctr"/>
                      <a:r>
                        <a:rPr lang="ru-RU" sz="1300" b="1" i="0" u="none" strike="noStrike" dirty="0" smtClean="0">
                          <a:solidFill>
                            <a:srgbClr val="063888"/>
                          </a:solidFill>
                          <a:latin typeface="Cambria" pitchFamily="18" charset="0"/>
                        </a:rPr>
                        <a:t>ИТОГО</a:t>
                      </a:r>
                      <a:endParaRPr lang="ru-RU" sz="1300" b="1" i="0" u="none" strike="noStrike" dirty="0">
                        <a:solidFill>
                          <a:srgbClr val="063888"/>
                        </a:solidFill>
                        <a:latin typeface="Cambria" pitchFamily="18" charset="0"/>
                      </a:endParaRPr>
                    </a:p>
                  </a:txBody>
                  <a:tcPr marL="7924" marR="7924" marT="7924" marB="0" anchor="ctr"/>
                </a:tc>
                <a:tc>
                  <a:txBody>
                    <a:bodyPr/>
                    <a:lstStyle/>
                    <a:p>
                      <a:pPr algn="ctr" fontAlgn="ctr"/>
                      <a:r>
                        <a:rPr lang="ru-RU" sz="1300" b="1" i="0" u="none" strike="noStrike" dirty="0" smtClean="0">
                          <a:solidFill>
                            <a:srgbClr val="063888"/>
                          </a:solidFill>
                          <a:latin typeface="Cambria" pitchFamily="18" charset="0"/>
                        </a:rPr>
                        <a:t>40</a:t>
                      </a:r>
                      <a:endParaRPr lang="ru-RU" sz="1300" b="1" i="0" u="none" strike="noStrike" dirty="0">
                        <a:solidFill>
                          <a:srgbClr val="063888"/>
                        </a:solidFill>
                        <a:latin typeface="Cambria" pitchFamily="18" charset="0"/>
                      </a:endParaRPr>
                    </a:p>
                  </a:txBody>
                  <a:tcPr marL="7924" marR="7924" marT="7924" marB="0" anchor="ctr"/>
                </a:tc>
                <a:tc>
                  <a:txBody>
                    <a:bodyPr/>
                    <a:lstStyle/>
                    <a:p>
                      <a:pPr algn="ctr" fontAlgn="ctr"/>
                      <a:r>
                        <a:rPr lang="ru-RU" sz="1300" b="1" i="0" u="none" strike="noStrike" dirty="0" smtClean="0">
                          <a:solidFill>
                            <a:srgbClr val="063888"/>
                          </a:solidFill>
                          <a:latin typeface="Cambria" pitchFamily="18" charset="0"/>
                        </a:rPr>
                        <a:t>-</a:t>
                      </a:r>
                      <a:endParaRPr lang="ru-RU" sz="1300" b="1" i="0" u="none" strike="noStrike" dirty="0">
                        <a:solidFill>
                          <a:srgbClr val="063888"/>
                        </a:solidFill>
                        <a:latin typeface="Cambria" pitchFamily="18" charset="0"/>
                      </a:endParaRPr>
                    </a:p>
                  </a:txBody>
                  <a:tcPr marL="7924" marR="7924" marT="7924" marB="0" anchor="ctr"/>
                </a:tc>
                <a:tc>
                  <a:txBody>
                    <a:bodyPr/>
                    <a:lstStyle/>
                    <a:p>
                      <a:pPr algn="ctr" fontAlgn="ctr"/>
                      <a:r>
                        <a:rPr lang="ru-RU" sz="1300" b="1" i="0" u="none" strike="noStrike" dirty="0" smtClean="0">
                          <a:solidFill>
                            <a:srgbClr val="063888"/>
                          </a:solidFill>
                          <a:latin typeface="Cambria" pitchFamily="18" charset="0"/>
                        </a:rPr>
                        <a:t>65</a:t>
                      </a:r>
                      <a:endParaRPr lang="ru-RU" sz="1300" b="1" i="0" u="none" strike="noStrike" dirty="0">
                        <a:solidFill>
                          <a:srgbClr val="063888"/>
                        </a:solidFill>
                        <a:latin typeface="Cambria" pitchFamily="18" charset="0"/>
                      </a:endParaRPr>
                    </a:p>
                  </a:txBody>
                  <a:tcPr marL="7924" marR="7924" marT="7924" marB="0" anchor="ctr">
                    <a:lnR w="12700" cap="flat" cmpd="sng" algn="ctr">
                      <a:noFill/>
                      <a:prstDash val="solid"/>
                      <a:round/>
                      <a:headEnd type="none" w="med" len="med"/>
                      <a:tailEnd type="none" w="med" len="med"/>
                    </a:lnR>
                  </a:tcPr>
                </a:tc>
              </a:tr>
            </a:tbl>
          </a:graphicData>
        </a:graphic>
      </p:graphicFrame>
      <p:graphicFrame>
        <p:nvGraphicFramePr>
          <p:cNvPr id="12" name="Таблица 11"/>
          <p:cNvGraphicFramePr>
            <a:graphicFrameLocks noGrp="1"/>
          </p:cNvGraphicFramePr>
          <p:nvPr/>
        </p:nvGraphicFramePr>
        <p:xfrm>
          <a:off x="323528" y="5805264"/>
          <a:ext cx="4831737" cy="730880"/>
        </p:xfrm>
        <a:graphic>
          <a:graphicData uri="http://schemas.openxmlformats.org/drawingml/2006/table">
            <a:tbl>
              <a:tblPr firstRow="1" bandRow="1">
                <a:tableStyleId>{3B4B98B0-60AC-42C2-AFA5-B58CD77FA1E5}</a:tableStyleId>
              </a:tblPr>
              <a:tblGrid>
                <a:gridCol w="2934026"/>
                <a:gridCol w="1897711"/>
              </a:tblGrid>
              <a:tr h="360040">
                <a:tc>
                  <a:txBody>
                    <a:bodyPr/>
                    <a:lstStyle/>
                    <a:p>
                      <a:pPr algn="ctr"/>
                      <a:r>
                        <a:rPr lang="ru-RU" sz="1200" dirty="0" smtClean="0">
                          <a:solidFill>
                            <a:srgbClr val="003300"/>
                          </a:solidFill>
                          <a:latin typeface="Cambria" pitchFamily="18" charset="0"/>
                        </a:rPr>
                        <a:t>Сдал</a:t>
                      </a:r>
                      <a:endParaRPr lang="ru-RU" sz="1200" dirty="0">
                        <a:solidFill>
                          <a:srgbClr val="003300"/>
                        </a:solidFill>
                        <a:latin typeface="Cambria" pitchFamily="18" charset="0"/>
                      </a:endParaRPr>
                    </a:p>
                  </a:txBody>
                  <a:tcPr anchor="ctr"/>
                </a:tc>
                <a:tc>
                  <a:txBody>
                    <a:bodyPr/>
                    <a:lstStyle/>
                    <a:p>
                      <a:pPr algn="ctr"/>
                      <a:r>
                        <a:rPr lang="ru-RU" sz="1200" dirty="0" smtClean="0">
                          <a:solidFill>
                            <a:srgbClr val="FF0000"/>
                          </a:solidFill>
                          <a:latin typeface="Cambria" pitchFamily="18" charset="0"/>
                        </a:rPr>
                        <a:t>Не сдал</a:t>
                      </a:r>
                      <a:endParaRPr lang="ru-RU" sz="1200" dirty="0">
                        <a:solidFill>
                          <a:srgbClr val="FF0000"/>
                        </a:solidFill>
                        <a:latin typeface="Cambria" pitchFamily="18" charset="0"/>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kern="1200" dirty="0" smtClean="0">
                          <a:solidFill>
                            <a:srgbClr val="003300"/>
                          </a:solidFill>
                          <a:latin typeface="Cambria" pitchFamily="18" charset="0"/>
                        </a:rPr>
                        <a:t>Не менее 45 баллов</a:t>
                      </a:r>
                    </a:p>
                  </a:txBody>
                  <a:tcPr anchor="ctr"/>
                </a:tc>
                <a:tc>
                  <a:txBody>
                    <a:bodyPr/>
                    <a:lstStyle/>
                    <a:p>
                      <a:pPr algn="ctr"/>
                      <a:r>
                        <a:rPr lang="ru-RU" sz="1200" kern="1200" dirty="0" smtClean="0">
                          <a:solidFill>
                            <a:srgbClr val="FF0000"/>
                          </a:solidFill>
                          <a:latin typeface="Cambria" pitchFamily="18" charset="0"/>
                        </a:rPr>
                        <a:t>Менее 45 баллов</a:t>
                      </a:r>
                      <a:endParaRPr lang="ru-RU" sz="1200" kern="1200" dirty="0" smtClean="0">
                        <a:solidFill>
                          <a:srgbClr val="FF0000"/>
                        </a:solidFill>
                        <a:latin typeface="Cambria" pitchFamily="18" charset="0"/>
                        <a:ea typeface="+mn-ea"/>
                        <a:cs typeface="+mn-cs"/>
                      </a:endParaRPr>
                    </a:p>
                  </a:txBody>
                  <a:tcPr anchor="ctr"/>
                </a:tc>
              </a:tr>
            </a:tbl>
          </a:graphicData>
        </a:graphic>
      </p:graphicFrame>
    </p:spTree>
  </p:cSld>
  <p:clrMapOvr>
    <a:masterClrMapping/>
  </p:clrMapOvr>
  <p:transition spd="slow" advTm="9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Общие вопросы законодательства</a:t>
            </a:r>
            <a:endParaRPr lang="ru-RU" dirty="0"/>
          </a:p>
        </p:txBody>
      </p:sp>
      <p:sp>
        <p:nvSpPr>
          <p:cNvPr id="2049" name="Rectangle 1"/>
          <p:cNvSpPr>
            <a:spLocks noChangeArrowheads="1"/>
          </p:cNvSpPr>
          <p:nvPr/>
        </p:nvSpPr>
        <p:spPr bwMode="auto">
          <a:xfrm>
            <a:off x="251520" y="1268760"/>
            <a:ext cx="4320480" cy="1954381"/>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kumimoji="0" lang="ru-RU" sz="11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1</a:t>
            </a:r>
            <a:endParaRPr kumimoji="0" lang="ru-RU" sz="11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В какой форме согласно Федеральному закону от 29 июля 1998 г. № 135-ФЗ «Об оценочной деятельности в Российской  Федерации» заключается договор на проведение оценки?</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100" b="0" i="0" u="none" strike="noStrike" cap="none" normalizeH="0" baseline="0" dirty="0" smtClean="0">
              <a:ln>
                <a:noFill/>
              </a:ln>
              <a:solidFill>
                <a:srgbClr val="063888"/>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1" i="1"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Варианты ответов:</a:t>
            </a:r>
          </a:p>
          <a:p>
            <a:pPr lvl="0" eaLnBrk="0" hangingPunct="0"/>
            <a:r>
              <a:rPr lang="ru-RU" sz="1100" b="1" dirty="0" smtClean="0">
                <a:solidFill>
                  <a:srgbClr val="C00000"/>
                </a:solidFill>
                <a:latin typeface="Cambria" pitchFamily="18" charset="0"/>
                <a:ea typeface="Times New Roman" pitchFamily="18" charset="0"/>
                <a:cs typeface="Times New Roman" pitchFamily="18" charset="0"/>
              </a:rPr>
              <a:t>1) В простой письменной форме.</a:t>
            </a:r>
          </a:p>
          <a:p>
            <a:pPr lvl="0" eaLnBrk="0" hangingPunct="0"/>
            <a:r>
              <a:rPr lang="ru-RU" sz="1100" dirty="0" smtClean="0">
                <a:solidFill>
                  <a:srgbClr val="063888"/>
                </a:solidFill>
                <a:latin typeface="Cambria" pitchFamily="18" charset="0"/>
                <a:ea typeface="Times New Roman" pitchFamily="18" charset="0"/>
                <a:cs typeface="Times New Roman" pitchFamily="18" charset="0"/>
              </a:rPr>
              <a:t>2) В форме, установленной Советом по оценочной деятельности.</a:t>
            </a:r>
          </a:p>
          <a:p>
            <a:pPr lvl="0" eaLnBrk="0" hangingPunct="0"/>
            <a:r>
              <a:rPr lang="ru-RU" sz="1100" dirty="0" smtClean="0">
                <a:solidFill>
                  <a:srgbClr val="063888"/>
                </a:solidFill>
                <a:latin typeface="Cambria" pitchFamily="18" charset="0"/>
                <a:ea typeface="Times New Roman" pitchFamily="18" charset="0"/>
                <a:cs typeface="Times New Roman" pitchFamily="18" charset="0"/>
              </a:rPr>
              <a:t>3) В форме, предусмотренной федеральным стандартом оценки.</a:t>
            </a:r>
          </a:p>
          <a:p>
            <a:pPr lvl="0" eaLnBrk="0" hangingPunct="0"/>
            <a:r>
              <a:rPr lang="ru-RU" sz="1100" dirty="0" smtClean="0">
                <a:solidFill>
                  <a:srgbClr val="063888"/>
                </a:solidFill>
                <a:latin typeface="Cambria" pitchFamily="18" charset="0"/>
                <a:ea typeface="Times New Roman" pitchFamily="18" charset="0"/>
                <a:cs typeface="Times New Roman" pitchFamily="18" charset="0"/>
              </a:rPr>
              <a:t>4) В форме, предусмотренной внутренними документами </a:t>
            </a:r>
            <a:r>
              <a:rPr lang="ru-RU" sz="1100" dirty="0" err="1" smtClean="0">
                <a:solidFill>
                  <a:srgbClr val="063888"/>
                </a:solidFill>
                <a:latin typeface="Cambria" pitchFamily="18" charset="0"/>
                <a:ea typeface="Times New Roman" pitchFamily="18" charset="0"/>
                <a:cs typeface="Times New Roman" pitchFamily="18" charset="0"/>
              </a:rPr>
              <a:t>саморегулируемой</a:t>
            </a:r>
            <a:r>
              <a:rPr lang="ru-RU" sz="1100" dirty="0" smtClean="0">
                <a:solidFill>
                  <a:srgbClr val="063888"/>
                </a:solidFill>
                <a:latin typeface="Cambria" pitchFamily="18" charset="0"/>
                <a:ea typeface="Times New Roman" pitchFamily="18" charset="0"/>
                <a:cs typeface="Times New Roman" pitchFamily="18" charset="0"/>
              </a:rPr>
              <a:t> организации оценщиков.</a:t>
            </a:r>
          </a:p>
        </p:txBody>
      </p:sp>
      <p:sp>
        <p:nvSpPr>
          <p:cNvPr id="12" name="Rectangle 1"/>
          <p:cNvSpPr>
            <a:spLocks noChangeArrowheads="1"/>
          </p:cNvSpPr>
          <p:nvPr/>
        </p:nvSpPr>
        <p:spPr bwMode="auto">
          <a:xfrm>
            <a:off x="4716016" y="897390"/>
            <a:ext cx="4248472" cy="5678478"/>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100" i="1" u="sng" dirty="0" smtClean="0">
                <a:solidFill>
                  <a:srgbClr val="002060"/>
                </a:solidFill>
                <a:latin typeface="Cambria" pitchFamily="18" charset="0"/>
                <a:ea typeface="Times New Roman" pitchFamily="18" charset="0"/>
                <a:cs typeface="Times New Roman" pitchFamily="18" charset="0"/>
              </a:rPr>
              <a:t>Статья 10 федерального закона от 29.07.1998 №135-ФЗ «Об оценочной деятельности в Российской Федерации»</a:t>
            </a:r>
          </a:p>
          <a:p>
            <a:pPr algn="just" eaLnBrk="0" hangingPunct="0"/>
            <a:r>
              <a:rPr lang="ru-RU" sz="1100" dirty="0" smtClean="0">
                <a:solidFill>
                  <a:srgbClr val="002060"/>
                </a:solidFill>
                <a:latin typeface="Cambria" pitchFamily="18" charset="0"/>
                <a:cs typeface="Times New Roman" pitchFamily="18" charset="0"/>
              </a:rPr>
              <a:t>Договор на проведение оценки заключается в простой письменной форме.</a:t>
            </a:r>
          </a:p>
          <a:p>
            <a:pPr algn="just" eaLnBrk="0" hangingPunct="0"/>
            <a:endParaRPr lang="ru-RU" sz="1100" dirty="0" smtClean="0">
              <a:solidFill>
                <a:srgbClr val="002060"/>
              </a:solidFill>
              <a:latin typeface="Cambria" pitchFamily="18" charset="0"/>
              <a:cs typeface="Times New Roman" pitchFamily="18" charset="0"/>
            </a:endParaRPr>
          </a:p>
          <a:p>
            <a:pPr algn="just" eaLnBrk="0" hangingPunct="0"/>
            <a:r>
              <a:rPr lang="ru-RU" sz="1100" dirty="0" smtClean="0">
                <a:solidFill>
                  <a:srgbClr val="002060"/>
                </a:solidFill>
                <a:latin typeface="Cambria" pitchFamily="18" charset="0"/>
                <a:cs typeface="Times New Roman" pitchFamily="18" charset="0"/>
              </a:rPr>
              <a:t>Договор на проведение оценки должен содержать:</a:t>
            </a:r>
          </a:p>
          <a:p>
            <a:pPr algn="just" eaLnBrk="0" hangingPunct="0"/>
            <a:r>
              <a:rPr lang="ru-RU" sz="1100" dirty="0" smtClean="0">
                <a:solidFill>
                  <a:srgbClr val="002060"/>
                </a:solidFill>
                <a:latin typeface="Cambria" pitchFamily="18" charset="0"/>
                <a:cs typeface="Times New Roman" pitchFamily="18" charset="0"/>
              </a:rPr>
              <a:t>- цель оценки;</a:t>
            </a:r>
          </a:p>
          <a:p>
            <a:pPr algn="just" eaLnBrk="0" hangingPunct="0"/>
            <a:r>
              <a:rPr lang="ru-RU" sz="1100" dirty="0" smtClean="0">
                <a:solidFill>
                  <a:srgbClr val="002060"/>
                </a:solidFill>
                <a:latin typeface="Cambria" pitchFamily="18" charset="0"/>
                <a:cs typeface="Times New Roman" pitchFamily="18" charset="0"/>
              </a:rPr>
              <a:t>- описание объекта или объектов оценки, позволяющее осуществить их идентификацию;</a:t>
            </a:r>
          </a:p>
          <a:p>
            <a:pPr algn="just" eaLnBrk="0" hangingPunct="0"/>
            <a:r>
              <a:rPr lang="ru-RU" sz="1100" dirty="0" smtClean="0">
                <a:solidFill>
                  <a:srgbClr val="002060"/>
                </a:solidFill>
                <a:latin typeface="Cambria" pitchFamily="18" charset="0"/>
                <a:cs typeface="Times New Roman" pitchFamily="18" charset="0"/>
              </a:rPr>
              <a:t>- вид определяемой стоимости объекта оценки;</a:t>
            </a:r>
          </a:p>
          <a:p>
            <a:pPr algn="just" eaLnBrk="0" hangingPunct="0"/>
            <a:r>
              <a:rPr lang="ru-RU" sz="1100" dirty="0" smtClean="0">
                <a:solidFill>
                  <a:srgbClr val="002060"/>
                </a:solidFill>
                <a:latin typeface="Cambria" pitchFamily="18" charset="0"/>
                <a:cs typeface="Times New Roman" pitchFamily="18" charset="0"/>
              </a:rPr>
              <a:t>- размер денежного вознаграждения за проведение оценки;</a:t>
            </a:r>
          </a:p>
          <a:p>
            <a:pPr algn="just" eaLnBrk="0" hangingPunct="0"/>
            <a:r>
              <a:rPr lang="ru-RU" sz="1100" dirty="0" smtClean="0">
                <a:solidFill>
                  <a:srgbClr val="002060"/>
                </a:solidFill>
                <a:latin typeface="Cambria" pitchFamily="18" charset="0"/>
                <a:cs typeface="Times New Roman" pitchFamily="18" charset="0"/>
              </a:rPr>
              <a:t>- дату определения стоимости объекта оценки;</a:t>
            </a:r>
          </a:p>
          <a:p>
            <a:pPr algn="just" eaLnBrk="0" hangingPunct="0"/>
            <a:r>
              <a:rPr lang="ru-RU" sz="1100" dirty="0" smtClean="0">
                <a:solidFill>
                  <a:srgbClr val="002060"/>
                </a:solidFill>
                <a:latin typeface="Cambria" pitchFamily="18" charset="0"/>
                <a:cs typeface="Times New Roman" pitchFamily="18" charset="0"/>
              </a:rPr>
              <a:t>- сведения об обязательном страховании гражданской ответственности оценщика в соответствии с ФЗ-135;</a:t>
            </a:r>
          </a:p>
          <a:p>
            <a:pPr algn="just" eaLnBrk="0" hangingPunct="0"/>
            <a:r>
              <a:rPr lang="ru-RU" sz="1100" dirty="0" smtClean="0">
                <a:solidFill>
                  <a:srgbClr val="002060"/>
                </a:solidFill>
                <a:latin typeface="Cambria" pitchFamily="18" charset="0"/>
                <a:cs typeface="Times New Roman" pitchFamily="18" charset="0"/>
              </a:rPr>
              <a:t>- наименование СРО оценщиков, членом которой является оценщик, и место нахождения этой организации;</a:t>
            </a:r>
          </a:p>
          <a:p>
            <a:pPr algn="just" eaLnBrk="0" hangingPunct="0"/>
            <a:r>
              <a:rPr lang="ru-RU" sz="1100" dirty="0" smtClean="0">
                <a:solidFill>
                  <a:srgbClr val="002060"/>
                </a:solidFill>
                <a:latin typeface="Cambria" pitchFamily="18" charset="0"/>
                <a:cs typeface="Times New Roman" pitchFamily="18" charset="0"/>
              </a:rPr>
              <a:t>- указание на стандарты оценочной деятельности, которые будут применяться при проведении оценки;</a:t>
            </a:r>
          </a:p>
          <a:p>
            <a:pPr algn="just" eaLnBrk="0" hangingPunct="0"/>
            <a:r>
              <a:rPr lang="ru-RU" sz="1100" dirty="0" smtClean="0">
                <a:solidFill>
                  <a:srgbClr val="002060"/>
                </a:solidFill>
                <a:latin typeface="Cambria" pitchFamily="18" charset="0"/>
                <a:cs typeface="Times New Roman" pitchFamily="18" charset="0"/>
              </a:rPr>
              <a:t>- указание на размер, порядок и основания наступления дополнительной ответственности;</a:t>
            </a:r>
          </a:p>
          <a:p>
            <a:pPr algn="just" eaLnBrk="0" hangingPunct="0"/>
            <a:r>
              <a:rPr lang="ru-RU" sz="1100" dirty="0" smtClean="0">
                <a:solidFill>
                  <a:srgbClr val="002060"/>
                </a:solidFill>
                <a:latin typeface="Cambria" pitchFamily="18" charset="0"/>
                <a:cs typeface="Times New Roman" pitchFamily="18" charset="0"/>
              </a:rPr>
              <a:t>- сведения о договоре страхования ответственности юридического лица;</a:t>
            </a:r>
          </a:p>
          <a:p>
            <a:pPr algn="just" eaLnBrk="0" hangingPunct="0"/>
            <a:r>
              <a:rPr lang="ru-RU" sz="1100" dirty="0" smtClean="0">
                <a:solidFill>
                  <a:srgbClr val="002060"/>
                </a:solidFill>
                <a:latin typeface="Cambria" pitchFamily="18" charset="0"/>
                <a:cs typeface="Times New Roman" pitchFamily="18" charset="0"/>
              </a:rPr>
              <a:t>- сведения о независимости юридического лица, с которым оценщик заключил трудовой договор, и оценщика</a:t>
            </a:r>
          </a:p>
          <a:p>
            <a:pPr algn="just" eaLnBrk="0" hangingPunct="0"/>
            <a:endParaRPr lang="ru-RU" sz="1100" dirty="0" smtClean="0">
              <a:solidFill>
                <a:srgbClr val="002060"/>
              </a:solidFill>
              <a:latin typeface="Cambria" pitchFamily="18" charset="0"/>
              <a:cs typeface="Times New Roman" pitchFamily="18" charset="0"/>
            </a:endParaRPr>
          </a:p>
          <a:p>
            <a:pPr algn="just" eaLnBrk="0" hangingPunct="0"/>
            <a:r>
              <a:rPr lang="ru-RU" sz="1100" dirty="0" smtClean="0">
                <a:solidFill>
                  <a:srgbClr val="002060"/>
                </a:solidFill>
                <a:latin typeface="Cambria" pitchFamily="18" charset="0"/>
                <a:cs typeface="Times New Roman" pitchFamily="18" charset="0"/>
              </a:rPr>
              <a:t>В договоре на проведение оценки, заключенном заказчиком с юридическим лицом, должны быть указаны сведения об оценщике или оценщиках, которые будут проводить оценку, в том числе фамилия, имя, отчество оценщика или оценщиков.</a:t>
            </a:r>
          </a:p>
          <a:p>
            <a:pPr algn="just" eaLnBrk="0" hangingPunct="0"/>
            <a:endParaRPr lang="ru-RU" sz="1100" dirty="0" smtClean="0">
              <a:solidFill>
                <a:srgbClr val="002060"/>
              </a:solidFill>
              <a:latin typeface="Cambria" pitchFamily="18" charset="0"/>
              <a:cs typeface="Times New Roman" pitchFamily="18" charset="0"/>
            </a:endParaRPr>
          </a:p>
          <a:p>
            <a:pPr algn="just" eaLnBrk="0" hangingPunct="0"/>
            <a:r>
              <a:rPr lang="ru-RU" sz="1100" dirty="0" smtClean="0">
                <a:solidFill>
                  <a:srgbClr val="002060"/>
                </a:solidFill>
                <a:latin typeface="Cambria" pitchFamily="18" charset="0"/>
                <a:cs typeface="Times New Roman" pitchFamily="18" charset="0"/>
              </a:rPr>
              <a:t>Датой определения стоимости объекта оценки (</a:t>
            </a:r>
            <a:r>
              <a:rPr lang="ru-RU" sz="1100" u="sng" dirty="0" smtClean="0">
                <a:solidFill>
                  <a:srgbClr val="002060"/>
                </a:solidFill>
                <a:latin typeface="Cambria" pitchFamily="18" charset="0"/>
                <a:cs typeface="Times New Roman" pitchFamily="18" charset="0"/>
              </a:rPr>
              <a:t>датой проведения оценки</a:t>
            </a:r>
            <a:r>
              <a:rPr lang="ru-RU" sz="1100" dirty="0" smtClean="0">
                <a:solidFill>
                  <a:srgbClr val="002060"/>
                </a:solidFill>
                <a:latin typeface="Cambria" pitchFamily="18" charset="0"/>
                <a:cs typeface="Times New Roman" pitchFamily="18" charset="0"/>
              </a:rPr>
              <a:t>, датой оценки) является дата, по состоянию на которую определена стоимость объекта оценки.</a:t>
            </a:r>
          </a:p>
        </p:txBody>
      </p:sp>
      <p:sp>
        <p:nvSpPr>
          <p:cNvPr id="9" name="Rectangle 1"/>
          <p:cNvSpPr>
            <a:spLocks noChangeArrowheads="1"/>
          </p:cNvSpPr>
          <p:nvPr/>
        </p:nvSpPr>
        <p:spPr bwMode="auto">
          <a:xfrm>
            <a:off x="251520" y="3429000"/>
            <a:ext cx="4320480" cy="2800767"/>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kumimoji="0" lang="ru-RU" sz="11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2</a:t>
            </a:r>
            <a:endParaRPr kumimoji="0" lang="ru-RU" sz="11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100" dirty="0" smtClean="0">
                <a:solidFill>
                  <a:srgbClr val="063888"/>
                </a:solidFill>
                <a:latin typeface="Cambria" pitchFamily="18" charset="0"/>
                <a:ea typeface="Times New Roman" pitchFamily="18" charset="0"/>
                <a:cs typeface="Times New Roman" pitchFamily="18" charset="0"/>
              </a:rPr>
              <a:t>Согласно Федеральному закону от 29 июля 1998 г. № 135-ФЗ «Об оценочной деятельности в Российской Федерации» договор на проведение оценки должен содержать:</a:t>
            </a:r>
          </a:p>
          <a:p>
            <a:pPr lvl="0" eaLnBrk="0" hangingPunct="0"/>
            <a:r>
              <a:rPr lang="ru-RU" sz="1100" dirty="0" smtClean="0">
                <a:solidFill>
                  <a:srgbClr val="063888"/>
                </a:solidFill>
                <a:latin typeface="Cambria" pitchFamily="18" charset="0"/>
                <a:ea typeface="Times New Roman" pitchFamily="18" charset="0"/>
                <a:cs typeface="Times New Roman" pitchFamily="18" charset="0"/>
              </a:rPr>
              <a:t>I. Порядок определения денежного вознаграждения за проведение оценки.</a:t>
            </a:r>
          </a:p>
          <a:p>
            <a:pPr lvl="0" eaLnBrk="0" hangingPunct="0"/>
            <a:r>
              <a:rPr lang="ru-RU" sz="1100" dirty="0" smtClean="0">
                <a:solidFill>
                  <a:srgbClr val="063888"/>
                </a:solidFill>
                <a:latin typeface="Cambria" pitchFamily="18" charset="0"/>
                <a:ea typeface="Times New Roman" pitchFamily="18" charset="0"/>
                <a:cs typeface="Times New Roman" pitchFamily="18" charset="0"/>
              </a:rPr>
              <a:t>II. Дату определения стоимости.</a:t>
            </a:r>
          </a:p>
          <a:p>
            <a:pPr lvl="0" eaLnBrk="0" hangingPunct="0"/>
            <a:r>
              <a:rPr lang="ru-RU" sz="1100" dirty="0" smtClean="0">
                <a:solidFill>
                  <a:srgbClr val="063888"/>
                </a:solidFill>
                <a:latin typeface="Cambria" pitchFamily="18" charset="0"/>
                <a:ea typeface="Times New Roman" pitchFamily="18" charset="0"/>
                <a:cs typeface="Times New Roman" pitchFamily="18" charset="0"/>
              </a:rPr>
              <a:t>III. Дату проведения оценки.</a:t>
            </a:r>
          </a:p>
          <a:p>
            <a:pPr lvl="0" eaLnBrk="0" hangingPunct="0"/>
            <a:r>
              <a:rPr lang="ru-RU" sz="1100" dirty="0" smtClean="0">
                <a:solidFill>
                  <a:srgbClr val="063888"/>
                </a:solidFill>
                <a:latin typeface="Cambria" pitchFamily="18" charset="0"/>
                <a:ea typeface="Times New Roman" pitchFamily="18" charset="0"/>
                <a:cs typeface="Times New Roman" pitchFamily="18" charset="0"/>
              </a:rPr>
              <a:t>IV. Возможные для использования при определении стоимости объекта оценки объекты-аналоги.</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100" b="1" i="1"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1" i="1"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Варианты ответов:</a:t>
            </a:r>
          </a:p>
          <a:p>
            <a:pPr lvl="0" eaLnBrk="0" hangingPunct="0"/>
            <a:r>
              <a:rPr lang="ru-RU" sz="1100" dirty="0" smtClean="0">
                <a:solidFill>
                  <a:srgbClr val="063888"/>
                </a:solidFill>
                <a:latin typeface="Cambria" pitchFamily="18" charset="0"/>
                <a:ea typeface="Times New Roman" pitchFamily="18" charset="0"/>
                <a:cs typeface="Times New Roman" pitchFamily="18" charset="0"/>
              </a:rPr>
              <a:t>1) I, III.</a:t>
            </a:r>
          </a:p>
          <a:p>
            <a:pPr lvl="0" eaLnBrk="0" hangingPunct="0"/>
            <a:r>
              <a:rPr lang="ru-RU" sz="1100" b="1" dirty="0" smtClean="0">
                <a:solidFill>
                  <a:srgbClr val="C00000"/>
                </a:solidFill>
                <a:latin typeface="Cambria" pitchFamily="18" charset="0"/>
                <a:ea typeface="Times New Roman" pitchFamily="18" charset="0"/>
                <a:cs typeface="Times New Roman" pitchFamily="18" charset="0"/>
              </a:rPr>
              <a:t>2) II, III.</a:t>
            </a:r>
          </a:p>
          <a:p>
            <a:pPr lvl="0" eaLnBrk="0" hangingPunct="0"/>
            <a:r>
              <a:rPr lang="ru-RU" sz="1100" dirty="0" smtClean="0">
                <a:solidFill>
                  <a:srgbClr val="063888"/>
                </a:solidFill>
                <a:latin typeface="Cambria" pitchFamily="18" charset="0"/>
                <a:ea typeface="Times New Roman" pitchFamily="18" charset="0"/>
                <a:cs typeface="Times New Roman" pitchFamily="18" charset="0"/>
              </a:rPr>
              <a:t>3) III, IV.</a:t>
            </a:r>
          </a:p>
          <a:p>
            <a:pPr lvl="0" eaLnBrk="0" hangingPunct="0"/>
            <a:r>
              <a:rPr lang="ru-RU" sz="1100" dirty="0" smtClean="0">
                <a:solidFill>
                  <a:srgbClr val="063888"/>
                </a:solidFill>
                <a:latin typeface="Cambria" pitchFamily="18" charset="0"/>
                <a:ea typeface="Times New Roman" pitchFamily="18" charset="0"/>
                <a:cs typeface="Times New Roman" pitchFamily="18" charset="0"/>
              </a:rPr>
              <a:t>4) Все перечисленное.</a:t>
            </a:r>
            <a:endParaRPr lang="ru-RU" sz="1100" dirty="0" smtClean="0">
              <a:solidFill>
                <a:srgbClr val="063888"/>
              </a:solidFill>
              <a:latin typeface="Cambria" pitchFamily="18" charset="0"/>
              <a:cs typeface="Arial" pitchFamily="34" charset="0"/>
            </a:endParaRPr>
          </a:p>
        </p:txBody>
      </p:sp>
    </p:spTree>
  </p:cSld>
  <p:clrMapOvr>
    <a:masterClrMapping/>
  </p:clrMapOvr>
  <p:transition spd="slow" advTm="9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Общие вопросы законодательства</a:t>
            </a:r>
            <a:endParaRPr lang="ru-RU" dirty="0"/>
          </a:p>
        </p:txBody>
      </p:sp>
      <p:sp>
        <p:nvSpPr>
          <p:cNvPr id="2049" name="Rectangle 1"/>
          <p:cNvSpPr>
            <a:spLocks noChangeArrowheads="1"/>
          </p:cNvSpPr>
          <p:nvPr/>
        </p:nvSpPr>
        <p:spPr bwMode="auto">
          <a:xfrm>
            <a:off x="251520" y="1268760"/>
            <a:ext cx="4320480" cy="3046988"/>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kumimoji="0" lang="ru-RU" sz="12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3</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Что в соответствии с Федеральным стандартом оценки «Оценка для целей залога (ФСО № 9)», утвержденным приказом Минэкономразвития России от 01.06.2015 № 327, необходимо проанализировать при оценке имущества, связанного общим функциональным назначением?</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rgbClr val="063888"/>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1"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Варианты ответов:</a:t>
            </a:r>
          </a:p>
          <a:p>
            <a:pPr lvl="0" eaLnBrk="0" hangingPunct="0"/>
            <a:r>
              <a:rPr lang="ru-RU" sz="1200" b="1" dirty="0" smtClean="0">
                <a:solidFill>
                  <a:srgbClr val="C00000"/>
                </a:solidFill>
                <a:latin typeface="Cambria" pitchFamily="18" charset="0"/>
                <a:ea typeface="Times New Roman" pitchFamily="18" charset="0"/>
                <a:cs typeface="Times New Roman" pitchFamily="18" charset="0"/>
              </a:rPr>
              <a:t>1) Возможность независимого функционирования и реализации имущества отдельно от иных активов, входящих в состав комплекса имущества.</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2) Состав оцениваемого имущества.</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3) Возможность объединения в отдельно функционирующие составы активов.</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4) Возможность изменения функционального назначения как всего состава имущества так и его отдельных частей.</a:t>
            </a:r>
          </a:p>
        </p:txBody>
      </p:sp>
      <p:sp>
        <p:nvSpPr>
          <p:cNvPr id="12" name="Rectangle 1"/>
          <p:cNvSpPr>
            <a:spLocks noChangeArrowheads="1"/>
          </p:cNvSpPr>
          <p:nvPr/>
        </p:nvSpPr>
        <p:spPr bwMode="auto">
          <a:xfrm>
            <a:off x="4716016" y="1268760"/>
            <a:ext cx="4248472" cy="1754326"/>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Федеральный стандарт оценки «Оценка для целей залога </a:t>
            </a:r>
            <a:br>
              <a:rPr lang="ru-RU" sz="1200" i="1" u="sng" dirty="0" smtClean="0">
                <a:solidFill>
                  <a:srgbClr val="002060"/>
                </a:solidFill>
                <a:latin typeface="Cambria" pitchFamily="18" charset="0"/>
                <a:ea typeface="Times New Roman" pitchFamily="18" charset="0"/>
                <a:cs typeface="Times New Roman" pitchFamily="18" charset="0"/>
              </a:rPr>
            </a:br>
            <a:r>
              <a:rPr lang="ru-RU" sz="1200" i="1" u="sng" dirty="0" smtClean="0">
                <a:solidFill>
                  <a:srgbClr val="002060"/>
                </a:solidFill>
                <a:latin typeface="Cambria" pitchFamily="18" charset="0"/>
                <a:ea typeface="Times New Roman" pitchFamily="18" charset="0"/>
                <a:cs typeface="Times New Roman" pitchFamily="18" charset="0"/>
              </a:rPr>
              <a:t>(ФСО № 9)»</a:t>
            </a:r>
          </a:p>
          <a:p>
            <a:pPr algn="just" eaLnBrk="0" hangingPunct="0"/>
            <a:endParaRPr lang="ru-RU" sz="1200" dirty="0" smtClean="0">
              <a:solidFill>
                <a:srgbClr val="002060"/>
              </a:solidFill>
              <a:latin typeface="Cambria" pitchFamily="18" charset="0"/>
              <a:cs typeface="Times New Roman" pitchFamily="18" charset="0"/>
            </a:endParaRPr>
          </a:p>
          <a:p>
            <a:pPr algn="just" eaLnBrk="0" hangingPunct="0"/>
            <a:r>
              <a:rPr lang="ru-RU" sz="1200" dirty="0" smtClean="0">
                <a:solidFill>
                  <a:srgbClr val="002060"/>
                </a:solidFill>
                <a:latin typeface="Cambria" pitchFamily="18" charset="0"/>
                <a:cs typeface="Times New Roman" pitchFamily="18" charset="0"/>
              </a:rPr>
              <a:t>При оценке имущества, связанного общим функциональным назначением (далее – комплекс имущества), необходимо проведение  анализа возможности независимого функционирования и реализации имущества отдельно от иных активов, входящих в состав комплекса имущества.</a:t>
            </a:r>
          </a:p>
        </p:txBody>
      </p:sp>
      <p:pic>
        <p:nvPicPr>
          <p:cNvPr id="6" name="Рисунок 7" descr="разобранный кубик.gif"/>
          <p:cNvPicPr>
            <a:picLocks noChangeAspect="1"/>
          </p:cNvPicPr>
          <p:nvPr/>
        </p:nvPicPr>
        <p:blipFill>
          <a:blip r:embed="rId4" cstate="print"/>
          <a:srcRect/>
          <a:stretch>
            <a:fillRect/>
          </a:stretch>
        </p:blipFill>
        <p:spPr bwMode="auto">
          <a:xfrm>
            <a:off x="8316913" y="4508500"/>
            <a:ext cx="682625" cy="698500"/>
          </a:xfrm>
          <a:prstGeom prst="rect">
            <a:avLst/>
          </a:prstGeom>
          <a:noFill/>
          <a:ln w="9525">
            <a:noFill/>
            <a:miter lim="800000"/>
            <a:headEnd/>
            <a:tailEnd/>
          </a:ln>
        </p:spPr>
      </p:pic>
      <p:pic>
        <p:nvPicPr>
          <p:cNvPr id="7" name="Рисунок 8" descr="собранный наполовину кубик.gif"/>
          <p:cNvPicPr>
            <a:picLocks noChangeAspect="1"/>
          </p:cNvPicPr>
          <p:nvPr/>
        </p:nvPicPr>
        <p:blipFill>
          <a:blip r:embed="rId5" cstate="print"/>
          <a:srcRect/>
          <a:stretch>
            <a:fillRect/>
          </a:stretch>
        </p:blipFill>
        <p:spPr bwMode="auto">
          <a:xfrm>
            <a:off x="8316913" y="5229225"/>
            <a:ext cx="682625" cy="711200"/>
          </a:xfrm>
          <a:prstGeom prst="rect">
            <a:avLst/>
          </a:prstGeom>
          <a:noFill/>
          <a:ln w="9525">
            <a:noFill/>
            <a:miter lim="800000"/>
            <a:headEnd/>
            <a:tailEnd/>
          </a:ln>
        </p:spPr>
      </p:pic>
      <p:pic>
        <p:nvPicPr>
          <p:cNvPr id="8" name="Рисунок 9" descr="кубик СМАО.gif"/>
          <p:cNvPicPr>
            <a:picLocks noChangeAspect="1"/>
          </p:cNvPicPr>
          <p:nvPr/>
        </p:nvPicPr>
        <p:blipFill>
          <a:blip r:embed="rId6"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Общие вопросы законодательства</a:t>
            </a:r>
            <a:endParaRPr lang="ru-RU" dirty="0"/>
          </a:p>
        </p:txBody>
      </p:sp>
      <p:sp>
        <p:nvSpPr>
          <p:cNvPr id="2049" name="Rectangle 1"/>
          <p:cNvSpPr>
            <a:spLocks noChangeArrowheads="1"/>
          </p:cNvSpPr>
          <p:nvPr/>
        </p:nvSpPr>
        <p:spPr bwMode="auto">
          <a:xfrm>
            <a:off x="251520" y="1268760"/>
            <a:ext cx="4320480" cy="2308324"/>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4</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Является ли в соответствии с Гражданским кодексом Российской Федерации изменение рыночной стоимости предмета залога после заключения договора залога основанием для изменения или прекращения залога?</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rgbClr val="063888"/>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1"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Варианты ответов:</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1) Является в любом случае.</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2) Является при наличии требования Банка России.</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3) Не является в любом случае.</a:t>
            </a:r>
          </a:p>
          <a:p>
            <a:pPr lvl="0" eaLnBrk="0" hangingPunct="0"/>
            <a:r>
              <a:rPr lang="ru-RU" sz="1200" b="1" dirty="0" smtClean="0">
                <a:solidFill>
                  <a:srgbClr val="C00000"/>
                </a:solidFill>
                <a:latin typeface="Cambria" pitchFamily="18" charset="0"/>
                <a:ea typeface="Times New Roman" pitchFamily="18" charset="0"/>
                <a:cs typeface="Times New Roman" pitchFamily="18" charset="0"/>
              </a:rPr>
              <a:t>4) Не является, если иное не предусмотрено законом или договором.</a:t>
            </a:r>
          </a:p>
        </p:txBody>
      </p:sp>
      <p:sp>
        <p:nvSpPr>
          <p:cNvPr id="12" name="Rectangle 1"/>
          <p:cNvSpPr>
            <a:spLocks noChangeArrowheads="1"/>
          </p:cNvSpPr>
          <p:nvPr/>
        </p:nvSpPr>
        <p:spPr bwMode="auto">
          <a:xfrm>
            <a:off x="4716016" y="1268760"/>
            <a:ext cx="4248472" cy="4677623"/>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Гражданский кодекс Российской Федерации</a:t>
            </a:r>
          </a:p>
          <a:p>
            <a:pPr algn="just" eaLnBrk="0" hangingPunct="0"/>
            <a:r>
              <a:rPr lang="ru-RU" sz="1200" dirty="0" smtClean="0">
                <a:solidFill>
                  <a:srgbClr val="002060"/>
                </a:solidFill>
                <a:latin typeface="Cambria" pitchFamily="18" charset="0"/>
                <a:cs typeface="Times New Roman" pitchFamily="18" charset="0"/>
              </a:rPr>
              <a:t>Статья 340. Стоимость предмета залога</a:t>
            </a:r>
          </a:p>
          <a:p>
            <a:pPr algn="just" eaLnBrk="0" hangingPunct="0"/>
            <a:endParaRPr lang="ru-RU" sz="1200" dirty="0" smtClean="0">
              <a:solidFill>
                <a:srgbClr val="002060"/>
              </a:solidFill>
              <a:latin typeface="Cambria" pitchFamily="18" charset="0"/>
              <a:cs typeface="Times New Roman" pitchFamily="18" charset="0"/>
            </a:endParaRPr>
          </a:p>
          <a:p>
            <a:pPr algn="just" eaLnBrk="0" hangingPunct="0"/>
            <a:r>
              <a:rPr lang="ru-RU" sz="1200" dirty="0" smtClean="0">
                <a:solidFill>
                  <a:srgbClr val="002060"/>
                </a:solidFill>
                <a:latin typeface="Cambria" pitchFamily="18" charset="0"/>
                <a:cs typeface="Times New Roman" pitchFamily="18" charset="0"/>
              </a:rPr>
              <a:t>1. Стоимость предмета залога определяется по соглашению сторон, если иное не предусмотрено законом.</a:t>
            </a:r>
          </a:p>
          <a:p>
            <a:pPr algn="just" eaLnBrk="0" hangingPunct="0"/>
            <a:r>
              <a:rPr lang="ru-RU" sz="1200" b="1" dirty="0" smtClean="0">
                <a:solidFill>
                  <a:srgbClr val="002060"/>
                </a:solidFill>
                <a:latin typeface="Cambria" pitchFamily="18" charset="0"/>
                <a:cs typeface="Times New Roman" pitchFamily="18" charset="0"/>
              </a:rPr>
              <a:t>2. Если иное не предусмотрено законом или договором, изменение рыночной стоимости предмета залога после заключения договора залога или возникновения залога в силу закона не является основанием для изменения или прекращения залога.</a:t>
            </a:r>
          </a:p>
          <a:p>
            <a:pPr algn="just" eaLnBrk="0" hangingPunct="0"/>
            <a:r>
              <a:rPr lang="ru-RU" sz="1200" dirty="0" smtClean="0">
                <a:solidFill>
                  <a:srgbClr val="002060"/>
                </a:solidFill>
                <a:latin typeface="Cambria" pitchFamily="18" charset="0"/>
                <a:cs typeface="Times New Roman" pitchFamily="18" charset="0"/>
              </a:rPr>
              <a:t>Условия договора, которые предусматривают в связи с последующим уменьшением рыночной стоимости предмета залога, обеспечивающего обязательство гражданина по возврату потребительского или ипотечного кредита, распространение залога на иное имущество, досрочный возврат кредита или иные неблагоприятные для залогодателя последствия, ничтожны.</a:t>
            </a:r>
          </a:p>
          <a:p>
            <a:pPr algn="just" eaLnBrk="0" hangingPunct="0"/>
            <a:r>
              <a:rPr lang="ru-RU" sz="1200" dirty="0" smtClean="0">
                <a:solidFill>
                  <a:srgbClr val="002060"/>
                </a:solidFill>
                <a:latin typeface="Cambria" pitchFamily="18" charset="0"/>
                <a:cs typeface="Times New Roman" pitchFamily="18" charset="0"/>
              </a:rPr>
              <a:t>3. Если иное не предусмотрено законом, соглашением сторон или решением суда об обращении взыскания на заложенное имущество, согласованная сторонами стоимость предмета залога признается ценой реализации (начальной продажной ценой) предмета залога при обращении на него взыскания</a:t>
            </a:r>
          </a:p>
        </p:txBody>
      </p:sp>
    </p:spTree>
  </p:cSld>
  <p:clrMapOvr>
    <a:masterClrMapping/>
  </p:clrMapOvr>
  <p:transition spd="slow" advTm="9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Рисунок 7" descr="SMAO_new_logo.png"/>
          <p:cNvPicPr>
            <a:picLocks noChangeAspect="1"/>
          </p:cNvPicPr>
          <p:nvPr/>
        </p:nvPicPr>
        <p:blipFill>
          <a:blip r:embed="rId3" cstate="print"/>
          <a:srcRect/>
          <a:stretch>
            <a:fillRect/>
          </a:stretch>
        </p:blipFill>
        <p:spPr bwMode="auto">
          <a:xfrm>
            <a:off x="323850" y="260350"/>
            <a:ext cx="1800225" cy="947738"/>
          </a:xfrm>
          <a:prstGeom prst="rect">
            <a:avLst/>
          </a:prstGeom>
          <a:noFill/>
          <a:ln w="9525">
            <a:noFill/>
            <a:miter lim="800000"/>
            <a:headEnd/>
            <a:tailEnd/>
          </a:ln>
        </p:spPr>
      </p:pic>
      <p:sp>
        <p:nvSpPr>
          <p:cNvPr id="3078" name="TextBox 7"/>
          <p:cNvSpPr txBox="1">
            <a:spLocks noChangeArrowheads="1"/>
          </p:cNvSpPr>
          <p:nvPr/>
        </p:nvSpPr>
        <p:spPr bwMode="auto">
          <a:xfrm>
            <a:off x="3851920" y="260350"/>
            <a:ext cx="5040560" cy="369332"/>
          </a:xfrm>
          <a:prstGeom prst="rect">
            <a:avLst/>
          </a:prstGeom>
          <a:noFill/>
          <a:ln w="9525">
            <a:noFill/>
            <a:miter lim="800000"/>
            <a:headEnd/>
            <a:tailEnd/>
          </a:ln>
        </p:spPr>
        <p:txBody>
          <a:bodyPr wrap="square">
            <a:spAutoFit/>
          </a:bodyPr>
          <a:lstStyle/>
          <a:p>
            <a:pPr algn="r"/>
            <a:r>
              <a:rPr lang="ru-RU" b="1" dirty="0" smtClean="0">
                <a:solidFill>
                  <a:srgbClr val="0C4A82"/>
                </a:solidFill>
                <a:latin typeface="Cambria" pitchFamily="18" charset="0"/>
              </a:rPr>
              <a:t>Общие вопросы законодательства</a:t>
            </a:r>
            <a:endParaRPr lang="ru-RU" dirty="0"/>
          </a:p>
        </p:txBody>
      </p:sp>
      <p:sp>
        <p:nvSpPr>
          <p:cNvPr id="2049" name="Rectangle 1"/>
          <p:cNvSpPr>
            <a:spLocks noChangeArrowheads="1"/>
          </p:cNvSpPr>
          <p:nvPr/>
        </p:nvSpPr>
        <p:spPr bwMode="auto">
          <a:xfrm>
            <a:off x="251520" y="1268760"/>
            <a:ext cx="4320480" cy="2492990"/>
          </a:xfrm>
          <a:prstGeom prst="rect">
            <a:avLst/>
          </a:prstGeom>
          <a:noFill/>
          <a:ln w="38100">
            <a:solidFill>
              <a:srgbClr val="6BAFF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63888"/>
                </a:solidFill>
                <a:effectLst/>
                <a:latin typeface="Cambria" pitchFamily="18" charset="0"/>
                <a:ea typeface="Times New Roman" pitchFamily="18" charset="0"/>
                <a:cs typeface="Times New Roman" pitchFamily="18" charset="0"/>
              </a:rPr>
              <a:t>Вопрос </a:t>
            </a:r>
            <a:r>
              <a:rPr lang="ru-RU" sz="1200" b="1" dirty="0" smtClean="0">
                <a:solidFill>
                  <a:srgbClr val="C00000"/>
                </a:solidFill>
                <a:latin typeface="Cambria" pitchFamily="18" charset="0"/>
                <a:ea typeface="Times New Roman" pitchFamily="18" charset="0"/>
                <a:cs typeface="Times New Roman" pitchFamily="18" charset="0"/>
              </a:rPr>
              <a:t>5</a:t>
            </a:r>
            <a:endParaRPr kumimoji="0" lang="ru-RU" sz="1200" b="0" i="0" u="none" strike="noStrike" cap="none" normalizeH="0" baseline="0" dirty="0" smtClean="0">
              <a:ln>
                <a:noFill/>
              </a:ln>
              <a:solidFill>
                <a:srgbClr val="C00000"/>
              </a:solidFill>
              <a:effectLst/>
              <a:latin typeface="Cambria" pitchFamily="18" charset="0"/>
              <a:cs typeface="Arial" pitchFamily="34" charset="0"/>
            </a:endParaRPr>
          </a:p>
          <a:p>
            <a:pPr lvl="0" algn="just" eaLnBrk="0" hangingPunct="0"/>
            <a:r>
              <a:rPr lang="ru-RU" sz="1200" dirty="0" smtClean="0">
                <a:solidFill>
                  <a:srgbClr val="063888"/>
                </a:solidFill>
                <a:latin typeface="Cambria" pitchFamily="18" charset="0"/>
                <a:ea typeface="Times New Roman" pitchFamily="18" charset="0"/>
                <a:cs typeface="Times New Roman" pitchFamily="18" charset="0"/>
              </a:rPr>
              <a:t>Влечет ли в соответствии с Гражданским кодексом Российской Федерации замена одних составных частей неделимой вещи другими составными частями возникновение иной вещи?</a:t>
            </a:r>
          </a:p>
          <a:p>
            <a:pPr lvl="0" eaLnBrk="0" hangingPunct="0"/>
            <a:endParaRPr lang="ru-RU" sz="1200" dirty="0" smtClean="0">
              <a:solidFill>
                <a:srgbClr val="063888"/>
              </a:solidFill>
              <a:latin typeface="Cambria" pitchFamily="18" charset="0"/>
              <a:ea typeface="Times New Roman" pitchFamily="18" charset="0"/>
              <a:cs typeface="Times New Roman" pitchFamily="18" charset="0"/>
            </a:endParaRPr>
          </a:p>
          <a:p>
            <a:pPr lvl="0" eaLnBrk="0" hangingPunct="0"/>
            <a:r>
              <a:rPr lang="ru-RU" sz="1200" b="1" i="1" dirty="0" smtClean="0">
                <a:solidFill>
                  <a:srgbClr val="063888"/>
                </a:solidFill>
                <a:latin typeface="Cambria" pitchFamily="18" charset="0"/>
                <a:ea typeface="Times New Roman" pitchFamily="18" charset="0"/>
                <a:cs typeface="Times New Roman" pitchFamily="18" charset="0"/>
              </a:rPr>
              <a:t>Варианты ответов:</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1) Всегда влечет.</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2) Влечет, если иное не предусмотрено актами федеральных органов исполнительной власти.</a:t>
            </a:r>
          </a:p>
          <a:p>
            <a:pPr lvl="0" eaLnBrk="0" hangingPunct="0"/>
            <a:r>
              <a:rPr lang="ru-RU" sz="1200" b="1" dirty="0" smtClean="0">
                <a:solidFill>
                  <a:srgbClr val="C00000"/>
                </a:solidFill>
                <a:latin typeface="Cambria" pitchFamily="18" charset="0"/>
                <a:ea typeface="Times New Roman" pitchFamily="18" charset="0"/>
                <a:cs typeface="Times New Roman" pitchFamily="18" charset="0"/>
              </a:rPr>
              <a:t>3) Не влечет, если при этом существенные свойства вещи сохраняются.</a:t>
            </a:r>
          </a:p>
          <a:p>
            <a:pPr lvl="0" eaLnBrk="0" hangingPunct="0"/>
            <a:r>
              <a:rPr lang="ru-RU" sz="1200" dirty="0" smtClean="0">
                <a:solidFill>
                  <a:srgbClr val="063888"/>
                </a:solidFill>
                <a:latin typeface="Cambria" pitchFamily="18" charset="0"/>
                <a:ea typeface="Times New Roman" pitchFamily="18" charset="0"/>
                <a:cs typeface="Times New Roman" pitchFamily="18" charset="0"/>
              </a:rPr>
              <a:t>4) Всегда не влечет.</a:t>
            </a:r>
          </a:p>
        </p:txBody>
      </p:sp>
      <p:sp>
        <p:nvSpPr>
          <p:cNvPr id="12" name="Rectangle 1"/>
          <p:cNvSpPr>
            <a:spLocks noChangeArrowheads="1"/>
          </p:cNvSpPr>
          <p:nvPr/>
        </p:nvSpPr>
        <p:spPr bwMode="auto">
          <a:xfrm>
            <a:off x="4644008" y="1268760"/>
            <a:ext cx="4248472" cy="3785652"/>
          </a:xfrm>
          <a:prstGeom prst="rect">
            <a:avLst/>
          </a:prstGeom>
          <a:solidFill>
            <a:srgbClr val="C3DFFD"/>
          </a:solidFill>
          <a:ln w="38100">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r>
              <a:rPr lang="ru-RU" sz="1200" i="1" u="sng" dirty="0" smtClean="0">
                <a:solidFill>
                  <a:srgbClr val="002060"/>
                </a:solidFill>
                <a:latin typeface="Cambria" pitchFamily="18" charset="0"/>
                <a:ea typeface="Times New Roman" pitchFamily="18" charset="0"/>
                <a:cs typeface="Times New Roman" pitchFamily="18" charset="0"/>
              </a:rPr>
              <a:t>Гражданский кодекс Российской Федерации</a:t>
            </a:r>
          </a:p>
          <a:p>
            <a:pPr algn="just" eaLnBrk="0" hangingPunct="0"/>
            <a:r>
              <a:rPr lang="ru-RU" sz="1200" dirty="0" smtClean="0">
                <a:solidFill>
                  <a:srgbClr val="002060"/>
                </a:solidFill>
                <a:latin typeface="Cambria" pitchFamily="18" charset="0"/>
                <a:cs typeface="Times New Roman" pitchFamily="18" charset="0"/>
              </a:rPr>
              <a:t>Статья 133. Неделимые вещи</a:t>
            </a:r>
          </a:p>
          <a:p>
            <a:pPr algn="just" eaLnBrk="0" hangingPunct="0"/>
            <a:r>
              <a:rPr lang="ru-RU" sz="1200" dirty="0" smtClean="0">
                <a:solidFill>
                  <a:srgbClr val="002060"/>
                </a:solidFill>
                <a:latin typeface="Cambria" pitchFamily="18" charset="0"/>
                <a:cs typeface="Times New Roman" pitchFamily="18" charset="0"/>
              </a:rPr>
              <a:t> </a:t>
            </a:r>
          </a:p>
          <a:p>
            <a:pPr algn="just" eaLnBrk="0" hangingPunct="0"/>
            <a:r>
              <a:rPr lang="ru-RU" sz="1200" dirty="0" smtClean="0">
                <a:solidFill>
                  <a:srgbClr val="002060"/>
                </a:solidFill>
                <a:latin typeface="Cambria" pitchFamily="18" charset="0"/>
                <a:cs typeface="Times New Roman" pitchFamily="18" charset="0"/>
              </a:rPr>
              <a:t>1. Вещь, раздел которой в натуре невозможен без разрушения, повреждения вещи или изменения ее назначения и которая выступает в обороте как единый объект вещных прав, является неделимой вещью и в том случае, если она имеет составные части.</a:t>
            </a:r>
          </a:p>
          <a:p>
            <a:pPr algn="just" eaLnBrk="0" hangingPunct="0"/>
            <a:r>
              <a:rPr lang="ru-RU" sz="1200" b="1" dirty="0" smtClean="0">
                <a:solidFill>
                  <a:srgbClr val="002060"/>
                </a:solidFill>
                <a:latin typeface="Cambria" pitchFamily="18" charset="0"/>
                <a:cs typeface="Times New Roman" pitchFamily="18" charset="0"/>
              </a:rPr>
              <a:t>2. Замена одних составных частей неделимой вещи другими составными частями не влечет возникновения иной вещи, если при этом существенные свойства вещи сохраняются.</a:t>
            </a:r>
          </a:p>
          <a:p>
            <a:pPr algn="just" eaLnBrk="0" hangingPunct="0"/>
            <a:r>
              <a:rPr lang="ru-RU" sz="1200" dirty="0" smtClean="0">
                <a:solidFill>
                  <a:srgbClr val="002060"/>
                </a:solidFill>
                <a:latin typeface="Cambria" pitchFamily="18" charset="0"/>
                <a:cs typeface="Times New Roman" pitchFamily="18" charset="0"/>
              </a:rPr>
              <a:t>3. Взыскание может быть обращено на неделимую вещь только в целом, если законом или судебным актом не установлена возможность выделения из вещи ее составной части, в том числе в целях продажи ее отдельно.</a:t>
            </a:r>
          </a:p>
          <a:p>
            <a:pPr algn="just" eaLnBrk="0" hangingPunct="0"/>
            <a:r>
              <a:rPr lang="ru-RU" sz="1200" dirty="0" smtClean="0">
                <a:solidFill>
                  <a:srgbClr val="002060"/>
                </a:solidFill>
                <a:latin typeface="Cambria" pitchFamily="18" charset="0"/>
                <a:cs typeface="Times New Roman" pitchFamily="18" charset="0"/>
              </a:rPr>
              <a:t>4. Отношения по поводу долей в праве собственности на неделимую вещь регулируются правилами главы 16, статьи 1168 ГК.</a:t>
            </a:r>
          </a:p>
        </p:txBody>
      </p:sp>
      <p:pic>
        <p:nvPicPr>
          <p:cNvPr id="7" name="Рисунок 8" descr="собранный наполовину кубик.gif"/>
          <p:cNvPicPr>
            <a:picLocks noChangeAspect="1"/>
          </p:cNvPicPr>
          <p:nvPr/>
        </p:nvPicPr>
        <p:blipFill>
          <a:blip r:embed="rId4" cstate="print"/>
          <a:srcRect/>
          <a:stretch>
            <a:fillRect/>
          </a:stretch>
        </p:blipFill>
        <p:spPr bwMode="auto">
          <a:xfrm>
            <a:off x="8316913" y="5229225"/>
            <a:ext cx="682625" cy="711200"/>
          </a:xfrm>
          <a:prstGeom prst="rect">
            <a:avLst/>
          </a:prstGeom>
          <a:noFill/>
          <a:ln w="9525">
            <a:noFill/>
            <a:miter lim="800000"/>
            <a:headEnd/>
            <a:tailEnd/>
          </a:ln>
        </p:spPr>
      </p:pic>
      <p:pic>
        <p:nvPicPr>
          <p:cNvPr id="8" name="Рисунок 9" descr="кубик СМАО.gif"/>
          <p:cNvPicPr>
            <a:picLocks noChangeAspect="1"/>
          </p:cNvPicPr>
          <p:nvPr/>
        </p:nvPicPr>
        <p:blipFill>
          <a:blip r:embed="rId5" cstate="print"/>
          <a:srcRect/>
          <a:stretch>
            <a:fillRect/>
          </a:stretch>
        </p:blipFill>
        <p:spPr bwMode="auto">
          <a:xfrm>
            <a:off x="8316913" y="6021388"/>
            <a:ext cx="685800" cy="692150"/>
          </a:xfrm>
          <a:prstGeom prst="rect">
            <a:avLst/>
          </a:prstGeom>
          <a:noFill/>
          <a:ln w="9525">
            <a:noFill/>
            <a:miter lim="800000"/>
            <a:headEnd/>
            <a:tailEnd/>
          </a:ln>
        </p:spPr>
      </p:pic>
    </p:spTree>
  </p:cSld>
  <p:clrMapOvr>
    <a:masterClrMapping/>
  </p:clrMapOvr>
  <p:transition spd="slow" advTm="9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5567</TotalTime>
  <Words>9560</Words>
  <Application>Microsoft Office PowerPoint</Application>
  <PresentationFormat>Экран (4:3)</PresentationFormat>
  <Paragraphs>1551</Paragraphs>
  <Slides>49</Slides>
  <Notes>47</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49</vt:i4>
      </vt:variant>
    </vt:vector>
  </HeadingPairs>
  <TitlesOfParts>
    <vt:vector size="56" baseType="lpstr">
      <vt:lpstr>Arial</vt:lpstr>
      <vt:lpstr>Calibri</vt:lpstr>
      <vt:lpstr>Cambria</vt:lpstr>
      <vt:lpstr>Times New Roman</vt:lpstr>
      <vt:lpstr>Wingdings</vt:lpstr>
      <vt:lpstr>Тема Office</vt:lpstr>
      <vt:lpstr>Формула</vt:lpstr>
      <vt:lpstr>Докладчик:  Демчева А.Г.  Генеральный директор СМАО, член Экспертного совета СМАО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smao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LKolyada</dc:creator>
  <cp:lastModifiedBy>RCOE</cp:lastModifiedBy>
  <cp:revision>605</cp:revision>
  <cp:lastPrinted>2017-07-04T20:06:56Z</cp:lastPrinted>
  <dcterms:created xsi:type="dcterms:W3CDTF">2011-02-08T07:04:38Z</dcterms:created>
  <dcterms:modified xsi:type="dcterms:W3CDTF">2017-10-05T09:30:03Z</dcterms:modified>
</cp:coreProperties>
</file>